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sldIdLst>
    <p:sldId id="264" r:id="rId4"/>
    <p:sldId id="256" r:id="rId5"/>
    <p:sldId id="265" r:id="rId6"/>
    <p:sldId id="341" r:id="rId7"/>
    <p:sldId id="343" r:id="rId8"/>
    <p:sldId id="346" r:id="rId9"/>
    <p:sldId id="345" r:id="rId10"/>
    <p:sldId id="347" r:id="rId11"/>
    <p:sldId id="348" r:id="rId12"/>
    <p:sldId id="266" r:id="rId13"/>
    <p:sldId id="267" r:id="rId14"/>
    <p:sldId id="344" r:id="rId15"/>
    <p:sldId id="270" r:id="rId16"/>
    <p:sldId id="338" r:id="rId17"/>
  </p:sldIdLst>
  <p:sldSz cx="9601200" cy="7315200"/>
  <p:notesSz cx="6858000" cy="9144000"/>
  <p:defaultTextStyle>
    <a:defPPr>
      <a:defRPr lang="en-US"/>
    </a:defPPr>
    <a:lvl1pPr marL="0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7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37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96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14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4571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5E5B"/>
    <a:srgbClr val="C60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57" d="100"/>
          <a:sy n="57" d="100"/>
        </p:scale>
        <p:origin x="1373" y="43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1B817-D97B-4CAD-84C8-3887FCFB300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43000"/>
            <a:ext cx="4051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FD087-CDD1-44F1-9CE6-72D7E08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4AF532-1C0D-437C-9EEF-CC479A33DDD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553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4AF532-1C0D-437C-9EEF-CC479A33DDD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13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4AF532-1C0D-437C-9EEF-CC479A33DDD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20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4AF532-1C0D-437C-9EEF-CC479A33DDD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876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4AF532-1C0D-437C-9EEF-CC479A33DDD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151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00"/>
            </a:lvl1pPr>
            <a:lvl2pPr marL="480017" indent="0" algn="ctr">
              <a:buNone/>
              <a:defRPr sz="2100"/>
            </a:lvl2pPr>
            <a:lvl3pPr marL="960035" indent="0" algn="ctr">
              <a:buNone/>
              <a:defRPr sz="1900"/>
            </a:lvl3pPr>
            <a:lvl4pPr marL="1440051" indent="0" algn="ctr">
              <a:buNone/>
              <a:defRPr sz="1700"/>
            </a:lvl4pPr>
            <a:lvl5pPr marL="1920069" indent="0" algn="ctr">
              <a:buNone/>
              <a:defRPr sz="1700"/>
            </a:lvl5pPr>
            <a:lvl6pPr marL="2400086" indent="0" algn="ctr">
              <a:buNone/>
              <a:defRPr sz="1700"/>
            </a:lvl6pPr>
            <a:lvl7pPr marL="2880104" indent="0" algn="ctr">
              <a:buNone/>
              <a:defRPr sz="1700"/>
            </a:lvl7pPr>
            <a:lvl8pPr marL="3360120" indent="0" algn="ctr">
              <a:buNone/>
              <a:defRPr sz="1700"/>
            </a:lvl8pPr>
            <a:lvl9pPr marL="3840138" indent="0" algn="ctr">
              <a:buNone/>
              <a:defRPr sz="17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6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58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196975"/>
            <a:ext cx="7200900" cy="25463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8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9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1824039"/>
            <a:ext cx="8280400" cy="3043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638" y="4895849"/>
            <a:ext cx="8280400" cy="16002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39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399" y="1947863"/>
            <a:ext cx="4064000" cy="4640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1" y="1947863"/>
            <a:ext cx="4064000" cy="4640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93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9" y="388938"/>
            <a:ext cx="8280400" cy="1414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988" y="1793875"/>
            <a:ext cx="4060825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4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988" y="2671763"/>
            <a:ext cx="4060825" cy="3930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926" y="1793875"/>
            <a:ext cx="4081463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4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926" y="2671763"/>
            <a:ext cx="4081463" cy="3930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07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7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2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487363"/>
            <a:ext cx="3095625" cy="1706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463" y="1052514"/>
            <a:ext cx="4860925" cy="519906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988" y="2193926"/>
            <a:ext cx="3095625" cy="4065588"/>
          </a:xfrm>
        </p:spPr>
        <p:txBody>
          <a:bodyPr/>
          <a:lstStyle>
            <a:lvl1pPr marL="0" indent="0">
              <a:buNone/>
              <a:defRPr sz="1600"/>
            </a:lvl1pPr>
            <a:lvl2pPr marL="457159" indent="0">
              <a:buNone/>
              <a:defRPr sz="1400"/>
            </a:lvl2pPr>
            <a:lvl3pPr marL="914319" indent="0">
              <a:buNone/>
              <a:defRPr sz="1200"/>
            </a:lvl3pPr>
            <a:lvl4pPr marL="1371477" indent="0">
              <a:buNone/>
              <a:defRPr sz="1000"/>
            </a:lvl4pPr>
            <a:lvl5pPr marL="1828637" indent="0">
              <a:buNone/>
              <a:defRPr sz="1000"/>
            </a:lvl5pPr>
            <a:lvl6pPr marL="2285796" indent="0">
              <a:buNone/>
              <a:defRPr sz="1000"/>
            </a:lvl6pPr>
            <a:lvl7pPr marL="2742956" indent="0">
              <a:buNone/>
              <a:defRPr sz="1000"/>
            </a:lvl7pPr>
            <a:lvl8pPr marL="3200114" indent="0">
              <a:buNone/>
              <a:defRPr sz="1000"/>
            </a:lvl8pPr>
            <a:lvl9pPr marL="365727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0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4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487363"/>
            <a:ext cx="3095625" cy="1706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1463" y="1052514"/>
            <a:ext cx="4860925" cy="5199062"/>
          </a:xfrm>
        </p:spPr>
        <p:txBody>
          <a:bodyPr/>
          <a:lstStyle>
            <a:lvl1pPr marL="0" indent="0">
              <a:buNone/>
              <a:defRPr sz="3200"/>
            </a:lvl1pPr>
            <a:lvl2pPr marL="457159" indent="0">
              <a:buNone/>
              <a:defRPr sz="2700"/>
            </a:lvl2pPr>
            <a:lvl3pPr marL="914319" indent="0">
              <a:buNone/>
              <a:defRPr sz="2400"/>
            </a:lvl3pPr>
            <a:lvl4pPr marL="1371477" indent="0">
              <a:buNone/>
              <a:defRPr sz="2000"/>
            </a:lvl4pPr>
            <a:lvl5pPr marL="1828637" indent="0">
              <a:buNone/>
              <a:defRPr sz="2000"/>
            </a:lvl5pPr>
            <a:lvl6pPr marL="2285796" indent="0">
              <a:buNone/>
              <a:defRPr sz="2000"/>
            </a:lvl6pPr>
            <a:lvl7pPr marL="2742956" indent="0">
              <a:buNone/>
              <a:defRPr sz="2000"/>
            </a:lvl7pPr>
            <a:lvl8pPr marL="3200114" indent="0">
              <a:buNone/>
              <a:defRPr sz="2000"/>
            </a:lvl8pPr>
            <a:lvl9pPr marL="365727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988" y="2193926"/>
            <a:ext cx="3095625" cy="4065588"/>
          </a:xfrm>
        </p:spPr>
        <p:txBody>
          <a:bodyPr/>
          <a:lstStyle>
            <a:lvl1pPr marL="0" indent="0">
              <a:buNone/>
              <a:defRPr sz="1600"/>
            </a:lvl1pPr>
            <a:lvl2pPr marL="457159" indent="0">
              <a:buNone/>
              <a:defRPr sz="1400"/>
            </a:lvl2pPr>
            <a:lvl3pPr marL="914319" indent="0">
              <a:buNone/>
              <a:defRPr sz="1200"/>
            </a:lvl3pPr>
            <a:lvl4pPr marL="1371477" indent="0">
              <a:buNone/>
              <a:defRPr sz="1000"/>
            </a:lvl4pPr>
            <a:lvl5pPr marL="1828637" indent="0">
              <a:buNone/>
              <a:defRPr sz="1000"/>
            </a:lvl5pPr>
            <a:lvl6pPr marL="2285796" indent="0">
              <a:buNone/>
              <a:defRPr sz="1000"/>
            </a:lvl6pPr>
            <a:lvl7pPr marL="2742956" indent="0">
              <a:buNone/>
              <a:defRPr sz="1000"/>
            </a:lvl7pPr>
            <a:lvl8pPr marL="3200114" indent="0">
              <a:buNone/>
              <a:defRPr sz="1000"/>
            </a:lvl8pPr>
            <a:lvl9pPr marL="365727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31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04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700" y="388939"/>
            <a:ext cx="2070100" cy="6199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388939"/>
            <a:ext cx="6057900" cy="61991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394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3499" y="3947160"/>
            <a:ext cx="6954203" cy="1046481"/>
          </a:xfrm>
        </p:spPr>
        <p:txBody>
          <a:bodyPr anchor="t">
            <a:noAutofit/>
          </a:bodyPr>
          <a:lstStyle>
            <a:lvl1pPr algn="ctr">
              <a:defRPr sz="3990" b="0" i="0">
                <a:solidFill>
                  <a:srgbClr val="C60C3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88" y="4993641"/>
            <a:ext cx="6600825" cy="546946"/>
          </a:xfrm>
        </p:spPr>
        <p:txBody>
          <a:bodyPr>
            <a:noAutofit/>
          </a:bodyPr>
          <a:lstStyle>
            <a:lvl1pPr marL="0" indent="0" algn="ctr">
              <a:buNone/>
              <a:defRPr sz="2520" b="0" i="0">
                <a:solidFill>
                  <a:srgbClr val="565A5C"/>
                </a:solidFill>
                <a:latin typeface="Arial"/>
                <a:cs typeface="Arial"/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40468" y="6558281"/>
            <a:ext cx="2120265" cy="389467"/>
          </a:xfrm>
        </p:spPr>
        <p:txBody>
          <a:bodyPr lIns="0" tIns="0" rIns="0" bIns="0"/>
          <a:lstStyle>
            <a:lvl1pPr algn="ctr">
              <a:defRPr sz="1470">
                <a:solidFill>
                  <a:srgbClr val="565A5C"/>
                </a:solidFill>
              </a:defRPr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2703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13547"/>
            <a:ext cx="8001000" cy="1219200"/>
          </a:xfrm>
        </p:spPr>
        <p:txBody>
          <a:bodyPr>
            <a:noAutofit/>
          </a:bodyPr>
          <a:lstStyle>
            <a:lvl1pPr algn="l">
              <a:defRPr sz="3780" b="1" i="0">
                <a:solidFill>
                  <a:srgbClr val="C60C30"/>
                </a:solidFill>
                <a:latin typeface="+mn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20" y="2086187"/>
            <a:ext cx="8214360" cy="4362027"/>
          </a:xfrm>
        </p:spPr>
        <p:txBody>
          <a:bodyPr>
            <a:noAutofit/>
          </a:bodyPr>
          <a:lstStyle>
            <a:lvl1pPr>
              <a:buClr>
                <a:srgbClr val="C60C30"/>
              </a:buClr>
              <a:buFont typeface="Wingdings" charset="2"/>
              <a:buChar char="§"/>
              <a:defRPr sz="3780" b="0" i="0">
                <a:solidFill>
                  <a:srgbClr val="565A5C"/>
                </a:solidFill>
                <a:latin typeface="+mn-lt"/>
                <a:cs typeface="Arial"/>
              </a:defRPr>
            </a:lvl1pPr>
            <a:lvl2pPr>
              <a:buClr>
                <a:srgbClr val="C60C30"/>
              </a:buClr>
              <a:defRPr sz="3360" b="0" i="0">
                <a:solidFill>
                  <a:srgbClr val="565A5C"/>
                </a:solidFill>
                <a:latin typeface="+mn-lt"/>
                <a:cs typeface="Arial"/>
              </a:defRPr>
            </a:lvl2pPr>
            <a:lvl3pPr>
              <a:buClr>
                <a:srgbClr val="C60C30"/>
              </a:buClr>
              <a:buFont typeface="Wingdings" charset="2"/>
              <a:buChar char="§"/>
              <a:defRPr sz="2940" b="0" i="0">
                <a:solidFill>
                  <a:srgbClr val="565A5C"/>
                </a:solidFill>
                <a:latin typeface="+mn-lt"/>
                <a:cs typeface="Arial"/>
              </a:defRPr>
            </a:lvl3pPr>
            <a:lvl4pPr>
              <a:buClr>
                <a:srgbClr val="C60C30"/>
              </a:buClr>
              <a:defRPr sz="2520" b="0" i="0">
                <a:solidFill>
                  <a:srgbClr val="565A5C"/>
                </a:solidFill>
                <a:latin typeface="+mn-lt"/>
                <a:cs typeface="Arial"/>
              </a:defRPr>
            </a:lvl4pPr>
            <a:lvl5pPr>
              <a:buClr>
                <a:srgbClr val="C60C30"/>
              </a:buClr>
              <a:buFont typeface="Wingdings" charset="2"/>
              <a:buChar char="§"/>
              <a:defRPr sz="2520" b="0" i="0">
                <a:solidFill>
                  <a:srgbClr val="565A5C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3420" y="6695440"/>
            <a:ext cx="2240280" cy="389467"/>
          </a:xfrm>
        </p:spPr>
        <p:txBody>
          <a:bodyPr lIns="0" tIns="0" rIns="0" bIns="0" anchor="b"/>
          <a:lstStyle>
            <a:lvl1pPr algn="l">
              <a:defRPr>
                <a:latin typeface="+mn-lt"/>
              </a:defRPr>
            </a:lvl1pPr>
          </a:lstStyle>
          <a:p>
            <a:fld id="{44436E0F-39B9-4E1B-A943-D1FAF1B6002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96162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5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47C78-E456-45A9-858D-717B85B1ACB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38715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706882"/>
            <a:ext cx="4240530" cy="4827694"/>
          </a:xfrm>
        </p:spPr>
        <p:txBody>
          <a:bodyPr/>
          <a:lstStyle>
            <a:lvl1pPr>
              <a:defRPr sz="2940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706882"/>
            <a:ext cx="4240530" cy="4827694"/>
          </a:xfrm>
        </p:spPr>
        <p:txBody>
          <a:bodyPr/>
          <a:lstStyle>
            <a:lvl1pPr>
              <a:defRPr sz="2940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EF3E6-3B0B-4B5F-8AAC-6DD0CA31A0C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04092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4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1637454"/>
            <a:ext cx="4243864" cy="682414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2319867"/>
            <a:ext cx="4243864" cy="4214707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15E19-289B-41F0-8242-CAA88F046B0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78146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C880A-501A-4C9D-B35E-DF85A643A5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3139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6CE7B-011D-4C03-91A0-114DE87AE48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024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3"/>
            <a:ext cx="8281035" cy="304291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30"/>
            <a:ext cx="8281035" cy="1600199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800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0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400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200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000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801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60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401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09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291253"/>
            <a:ext cx="3158729" cy="1239521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6"/>
            <a:ext cx="5367338" cy="6243321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1530776"/>
            <a:ext cx="3158729" cy="5003801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0A05C-F1B2-413C-B7EE-0F436A2EB06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5526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2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 rtlCol="0">
            <a:noAutofit/>
          </a:bodyPr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21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8375-E8A4-441E-AF29-043C4177ED8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4140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0DAAE-EFA1-4DAA-B9BA-AFF00B8D5E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8781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92949"/>
            <a:ext cx="2160270" cy="62416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92949"/>
            <a:ext cx="6320790" cy="6241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6721E-569F-4796-B846-BA21FE0A2B1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293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4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793242"/>
            <a:ext cx="4061757" cy="8788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17" indent="0">
              <a:buNone/>
              <a:defRPr sz="2100" b="1"/>
            </a:lvl2pPr>
            <a:lvl3pPr marL="960035" indent="0">
              <a:buNone/>
              <a:defRPr sz="1900" b="1"/>
            </a:lvl3pPr>
            <a:lvl4pPr marL="1440051" indent="0">
              <a:buNone/>
              <a:defRPr sz="1700" b="1"/>
            </a:lvl4pPr>
            <a:lvl5pPr marL="1920069" indent="0">
              <a:buNone/>
              <a:defRPr sz="1700" b="1"/>
            </a:lvl5pPr>
            <a:lvl6pPr marL="2400086" indent="0">
              <a:buNone/>
              <a:defRPr sz="1700" b="1"/>
            </a:lvl6pPr>
            <a:lvl7pPr marL="2880104" indent="0">
              <a:buNone/>
              <a:defRPr sz="1700" b="1"/>
            </a:lvl7pPr>
            <a:lvl8pPr marL="3360120" indent="0">
              <a:buNone/>
              <a:defRPr sz="1700" b="1"/>
            </a:lvl8pPr>
            <a:lvl9pPr marL="3840138" indent="0">
              <a:buNone/>
              <a:defRPr sz="1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9" y="1793242"/>
            <a:ext cx="4081761" cy="8788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17" indent="0">
              <a:buNone/>
              <a:defRPr sz="2100" b="1"/>
            </a:lvl2pPr>
            <a:lvl3pPr marL="960035" indent="0">
              <a:buNone/>
              <a:defRPr sz="1900" b="1"/>
            </a:lvl3pPr>
            <a:lvl4pPr marL="1440051" indent="0">
              <a:buNone/>
              <a:defRPr sz="1700" b="1"/>
            </a:lvl4pPr>
            <a:lvl5pPr marL="1920069" indent="0">
              <a:buNone/>
              <a:defRPr sz="1700" b="1"/>
            </a:lvl5pPr>
            <a:lvl6pPr marL="2400086" indent="0">
              <a:buNone/>
              <a:defRPr sz="1700" b="1"/>
            </a:lvl6pPr>
            <a:lvl7pPr marL="2880104" indent="0">
              <a:buNone/>
              <a:defRPr sz="1700" b="1"/>
            </a:lvl7pPr>
            <a:lvl8pPr marL="3360120" indent="0">
              <a:buNone/>
              <a:defRPr sz="1700" b="1"/>
            </a:lvl8pPr>
            <a:lvl9pPr marL="3840138" indent="0">
              <a:buNone/>
              <a:defRPr sz="1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9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2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4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053256"/>
            <a:ext cx="4860608" cy="5198533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700"/>
            </a:lvl1pPr>
            <a:lvl2pPr marL="480017" indent="0">
              <a:buNone/>
              <a:defRPr sz="1500"/>
            </a:lvl2pPr>
            <a:lvl3pPr marL="960035" indent="0">
              <a:buNone/>
              <a:defRPr sz="1300"/>
            </a:lvl3pPr>
            <a:lvl4pPr marL="1440051" indent="0">
              <a:buNone/>
              <a:defRPr sz="1100"/>
            </a:lvl4pPr>
            <a:lvl5pPr marL="1920069" indent="0">
              <a:buNone/>
              <a:defRPr sz="1100"/>
            </a:lvl5pPr>
            <a:lvl6pPr marL="2400086" indent="0">
              <a:buNone/>
              <a:defRPr sz="1100"/>
            </a:lvl6pPr>
            <a:lvl7pPr marL="2880104" indent="0">
              <a:buNone/>
              <a:defRPr sz="1100"/>
            </a:lvl7pPr>
            <a:lvl8pPr marL="3360120" indent="0">
              <a:buNone/>
              <a:defRPr sz="1100"/>
            </a:lvl8pPr>
            <a:lvl9pPr marL="3840138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1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053256"/>
            <a:ext cx="4860608" cy="5198533"/>
          </a:xfrm>
        </p:spPr>
        <p:txBody>
          <a:bodyPr anchor="t"/>
          <a:lstStyle>
            <a:lvl1pPr marL="0" indent="0">
              <a:buNone/>
              <a:defRPr sz="3400"/>
            </a:lvl1pPr>
            <a:lvl2pPr marL="480017" indent="0">
              <a:buNone/>
              <a:defRPr sz="3000"/>
            </a:lvl2pPr>
            <a:lvl3pPr marL="960035" indent="0">
              <a:buNone/>
              <a:defRPr sz="2500"/>
            </a:lvl3pPr>
            <a:lvl4pPr marL="1440051" indent="0">
              <a:buNone/>
              <a:defRPr sz="2100"/>
            </a:lvl4pPr>
            <a:lvl5pPr marL="1920069" indent="0">
              <a:buNone/>
              <a:defRPr sz="2100"/>
            </a:lvl5pPr>
            <a:lvl6pPr marL="2400086" indent="0">
              <a:buNone/>
              <a:defRPr sz="2100"/>
            </a:lvl6pPr>
            <a:lvl7pPr marL="2880104" indent="0">
              <a:buNone/>
              <a:defRPr sz="2100"/>
            </a:lvl7pPr>
            <a:lvl8pPr marL="3360120" indent="0">
              <a:buNone/>
              <a:defRPr sz="2100"/>
            </a:lvl8pPr>
            <a:lvl9pPr marL="3840138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700"/>
            </a:lvl1pPr>
            <a:lvl2pPr marL="480017" indent="0">
              <a:buNone/>
              <a:defRPr sz="1500"/>
            </a:lvl2pPr>
            <a:lvl3pPr marL="960035" indent="0">
              <a:buNone/>
              <a:defRPr sz="1300"/>
            </a:lvl3pPr>
            <a:lvl4pPr marL="1440051" indent="0">
              <a:buNone/>
              <a:defRPr sz="1100"/>
            </a:lvl4pPr>
            <a:lvl5pPr marL="1920069" indent="0">
              <a:buNone/>
              <a:defRPr sz="1100"/>
            </a:lvl5pPr>
            <a:lvl6pPr marL="2400086" indent="0">
              <a:buNone/>
              <a:defRPr sz="1100"/>
            </a:lvl6pPr>
            <a:lvl7pPr marL="2880104" indent="0">
              <a:buNone/>
              <a:defRPr sz="1100"/>
            </a:lvl7pPr>
            <a:lvl8pPr marL="3360120" indent="0">
              <a:buNone/>
              <a:defRPr sz="1100"/>
            </a:lvl8pPr>
            <a:lvl9pPr marL="3840138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6780109"/>
            <a:ext cx="2160270" cy="389467"/>
          </a:xfrm>
          <a:prstGeom prst="rect">
            <a:avLst/>
          </a:prstGeom>
        </p:spPr>
        <p:txBody>
          <a:bodyPr lIns="91432" tIns="45716" rIns="91432" bIns="45716"/>
          <a:lstStyle/>
          <a:p>
            <a:fld id="{F3FAD9DF-9673-4B14-A45F-1FBD0FE48AA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Single Corner Snipped 6"/>
          <p:cNvSpPr/>
          <p:nvPr userDrawn="1"/>
        </p:nvSpPr>
        <p:spPr>
          <a:xfrm>
            <a:off x="307780" y="389467"/>
            <a:ext cx="8985640" cy="1413934"/>
          </a:xfrm>
          <a:prstGeom prst="snip1Rect">
            <a:avLst>
              <a:gd name="adj" fmla="val 49991"/>
            </a:avLst>
          </a:prstGeom>
          <a:solidFill>
            <a:srgbClr val="5756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4" y="389468"/>
            <a:ext cx="8281035" cy="1413934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4" y="1947333"/>
            <a:ext cx="8281035" cy="4641427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9" y="6780109"/>
            <a:ext cx="3240405" cy="38946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6780109"/>
            <a:ext cx="2160270" cy="38946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A392C-2B28-4EA0-BEAE-CB9FAEC0CB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 rot="5400000" flipV="1">
            <a:off x="8812800" y="373736"/>
            <a:ext cx="506228" cy="506228"/>
          </a:xfrm>
          <a:prstGeom prst="rtTriangle">
            <a:avLst/>
          </a:prstGeom>
          <a:solidFill>
            <a:srgbClr val="E968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sz="1400" b="1" dirty="0">
              <a:latin typeface="Arial Narrow" panose="020B060602020203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99" y="6588761"/>
            <a:ext cx="1333819" cy="42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4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035" rtl="0" eaLnBrk="1" latinLnBrk="0" hangingPunct="1">
        <a:lnSpc>
          <a:spcPct val="90000"/>
        </a:lnSpc>
        <a:spcBef>
          <a:spcPct val="0"/>
        </a:spcBef>
        <a:buNone/>
        <a:defRPr sz="4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40008" indent="-240008" algn="l" defTabSz="960035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26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043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061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77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095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0112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130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0146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17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0035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51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069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86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0104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0120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0138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1" y="388938"/>
            <a:ext cx="8280400" cy="1414462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1" y="1947863"/>
            <a:ext cx="8280400" cy="464026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9C875-8873-4CC9-9146-9E6F6B230D4D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9763" y="6780213"/>
            <a:ext cx="3241676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213" y="6780213"/>
            <a:ext cx="2160587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600B1-7EE4-4D72-880B-5A176FD0F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3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1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0" indent="-228580" algn="l" defTabSz="91431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9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98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57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17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76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6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4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6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4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0085" y="292947"/>
            <a:ext cx="8014335" cy="112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0085" y="1910080"/>
            <a:ext cx="8014335" cy="4624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60">
                <a:cs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6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60">
                <a:cs typeface="Arial" charset="0"/>
              </a:defRPr>
            </a:lvl1pPr>
          </a:lstStyle>
          <a:p>
            <a:fld id="{B5DCBCEA-9FB9-4026-8DB3-B1F92A6D791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238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480060" rtl="0" eaLnBrk="1" fontAlgn="base" hangingPunct="1">
        <a:spcBef>
          <a:spcPct val="0"/>
        </a:spcBef>
        <a:spcAft>
          <a:spcPct val="0"/>
        </a:spcAft>
        <a:defRPr sz="3570" kern="1200">
          <a:solidFill>
            <a:schemeClr val="accent1"/>
          </a:solidFill>
          <a:latin typeface="Arial"/>
          <a:ea typeface="ＭＳ Ｐゴシック" charset="-128"/>
          <a:cs typeface="Arial"/>
        </a:defRPr>
      </a:lvl1pPr>
      <a:lvl2pPr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2pPr>
      <a:lvl3pPr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3pPr>
      <a:lvl4pPr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4pPr>
      <a:lvl5pPr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5pPr>
      <a:lvl6pPr marL="480060"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6pPr>
      <a:lvl7pPr marL="960120"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7pPr>
      <a:lvl8pPr marL="1440180"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8pPr>
      <a:lvl9pPr marL="1920240" algn="l" defTabSz="480060" rtl="0" eaLnBrk="1" fontAlgn="base" hangingPunct="1">
        <a:spcBef>
          <a:spcPct val="0"/>
        </a:spcBef>
        <a:spcAft>
          <a:spcPct val="0"/>
        </a:spcAft>
        <a:defRPr sz="3570">
          <a:solidFill>
            <a:schemeClr val="accent1"/>
          </a:solidFill>
          <a:latin typeface="Arial" charset="0"/>
          <a:ea typeface="ＭＳ Ｐゴシック" charset="-128"/>
        </a:defRPr>
      </a:lvl9pPr>
    </p:titleStyle>
    <p:bodyStyle>
      <a:lvl1pPr marL="360045" indent="-360045" algn="l" defTabSz="48006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315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80098" indent="-300038" algn="l" defTabSz="48006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Lucida Grande" charset="0"/>
        <a:buChar char="-"/>
        <a:defRPr sz="273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40030" algn="l" defTabSz="48006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31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80210" indent="-240030" algn="l" defTabSz="48006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Lucida Grande" charset="0"/>
        <a:buChar char="-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160270" indent="-240030" algn="l" defTabSz="48006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640330" indent="-240030" algn="l" defTabSz="480060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5" Type="http://schemas.openxmlformats.org/officeDocument/2006/relationships/hyperlink" Target="lawofbanking.com" TargetMode="External"/><Relationship Id="rId4" Type="http://schemas.openxmlformats.org/officeDocument/2006/relationships/hyperlink" Target="mailto:jnovel@krcl.co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.dmdc.osdmil/scra/#/hom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xcourts.gov/media/847145/expedited-foreclosure-forms-for-website.pdf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680" y="4739383"/>
            <a:ext cx="1990661" cy="5962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6BA924-17EA-4CA3-A365-EC0ACF704810}"/>
              </a:ext>
            </a:extLst>
          </p:cNvPr>
          <p:cNvSpPr txBox="1"/>
          <p:nvPr/>
        </p:nvSpPr>
        <p:spPr>
          <a:xfrm>
            <a:off x="1888501" y="823124"/>
            <a:ext cx="61385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 Black" panose="020B0A04020102020204" pitchFamily="34" charset="0"/>
              </a:rPr>
              <a:t>TABC Webinar Series—Banking 101</a:t>
            </a:r>
          </a:p>
          <a:p>
            <a:pPr algn="ctr"/>
            <a:endParaRPr lang="en-US" sz="2000" dirty="0">
              <a:latin typeface="Arial Black" panose="020B0A04020102020204" pitchFamily="34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COLLECTION 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B187D2-D63F-44EF-91A1-66E7AFE65F6D}"/>
              </a:ext>
            </a:extLst>
          </p:cNvPr>
          <p:cNvSpPr txBox="1"/>
          <p:nvPr/>
        </p:nvSpPr>
        <p:spPr>
          <a:xfrm>
            <a:off x="1932064" y="4166508"/>
            <a:ext cx="2259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Jeff Novel</a:t>
            </a:r>
          </a:p>
          <a:p>
            <a:pPr algn="ctr"/>
            <a:endParaRPr lang="en-US" sz="2400" dirty="0"/>
          </a:p>
        </p:txBody>
      </p:sp>
      <p:pic>
        <p:nvPicPr>
          <p:cNvPr id="8" name="Picture 2" descr="Jeff  Novel">
            <a:extLst>
              <a:ext uri="{FF2B5EF4-FFF2-40B4-BE49-F238E27FC236}">
                <a16:creationId xmlns:a16="http://schemas.microsoft.com/office/drawing/2014/main" id="{FA2A3CFB-6BDC-4AAB-BBCD-B81640938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439" y="2454847"/>
            <a:ext cx="2085522" cy="163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271AC93-BFC7-4577-983A-B67F92C5AC8A}"/>
              </a:ext>
            </a:extLst>
          </p:cNvPr>
          <p:cNvSpPr txBox="1"/>
          <p:nvPr/>
        </p:nvSpPr>
        <p:spPr>
          <a:xfrm>
            <a:off x="1932064" y="5568746"/>
            <a:ext cx="2528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675E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jnovel@krcl.com</a:t>
            </a:r>
          </a:p>
          <a:p>
            <a:pPr algn="ctr"/>
            <a:r>
              <a:rPr lang="en-US" dirty="0">
                <a:solidFill>
                  <a:srgbClr val="675E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214.777.4223</a:t>
            </a:r>
          </a:p>
          <a:p>
            <a:pPr algn="ctr"/>
            <a:r>
              <a:rPr lang="en-US" dirty="0">
                <a:solidFill>
                  <a:srgbClr val="675E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Blog: LawofBanking.com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11" name="Picture 6" descr="LCR_logo.eps">
            <a:extLst>
              <a:ext uri="{FF2B5EF4-FFF2-40B4-BE49-F238E27FC236}">
                <a16:creationId xmlns:a16="http://schemas.microsoft.com/office/drawing/2014/main" id="{AF368EF0-98C5-49FA-A53C-C92E0FFFD3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860" y="4739383"/>
            <a:ext cx="2259898" cy="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04C990B-4C66-488C-BB5B-63086E25E123}"/>
              </a:ext>
            </a:extLst>
          </p:cNvPr>
          <p:cNvSpPr txBox="1"/>
          <p:nvPr/>
        </p:nvSpPr>
        <p:spPr>
          <a:xfrm>
            <a:off x="5168348" y="4171783"/>
            <a:ext cx="3763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M. Edward Burdzinski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38F8DE-146E-46E3-A331-61E95621239B}"/>
              </a:ext>
            </a:extLst>
          </p:cNvPr>
          <p:cNvSpPr txBox="1"/>
          <p:nvPr/>
        </p:nvSpPr>
        <p:spPr>
          <a:xfrm>
            <a:off x="5140281" y="5568746"/>
            <a:ext cx="3326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8006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565A5C"/>
                </a:solidFill>
                <a:cs typeface="Arial" charset="0"/>
              </a:rPr>
              <a:t>Ed.Burdzinski@</a:t>
            </a:r>
            <a:r>
              <a:rPr lang="en-US" altLang="en-US" dirty="0">
                <a:solidFill>
                  <a:srgbClr val="675E5B"/>
                </a:solidFill>
                <a:cs typeface="Arial" charset="0"/>
              </a:rPr>
              <a:t>Leclairryan</a:t>
            </a:r>
            <a:r>
              <a:rPr lang="en-US" altLang="en-US" dirty="0">
                <a:solidFill>
                  <a:srgbClr val="565A5C"/>
                </a:solidFill>
                <a:cs typeface="Arial" charset="0"/>
              </a:rPr>
              <a:t>.com</a:t>
            </a:r>
          </a:p>
          <a:p>
            <a:pPr algn="ctr" defTabSz="48006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65A5C"/>
                </a:solidFill>
                <a:latin typeface="Arial"/>
                <a:ea typeface="Calibri"/>
              </a:rPr>
              <a:t>713.752.8329 </a:t>
            </a:r>
            <a:endParaRPr lang="en-US" altLang="en-US" sz="100" dirty="0">
              <a:solidFill>
                <a:srgbClr val="565A5C"/>
              </a:solidFill>
              <a:cs typeface="Arial" charset="0"/>
            </a:endParaRPr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122BA1A-DFB3-4E35-BDDD-258B0C5C8E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80" y="2509089"/>
            <a:ext cx="1817500" cy="16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427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78212-210B-478D-A155-04B6815DE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Deficiency Lawsuit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AF100-9468-41B4-A6D3-05322E2B8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preliminary steps are done correctly, the deficiency lawsuit should be fairly simple.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a counterclaim arises, determine whether there is an arbitration clause or jury waiver.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issues in litigation.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Misrepresentation and fraud claims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Texas Property Code Section 51.003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calculation of the deficiency amount.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Bankruptcy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9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55575-3442-48A6-A570-434E1467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Post Judgment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B60C2-B817-48D8-A145-D48DE56A5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happens after you get a judgment?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Locate the debtors’ assets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of Judgment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Execution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Garnishment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Charging Orders</a:t>
            </a:r>
          </a:p>
        </p:txBody>
      </p:sp>
    </p:spTree>
    <p:extLst>
      <p:ext uri="{BB962C8B-B14F-4D97-AF65-F5344CB8AC3E}">
        <p14:creationId xmlns:p14="http://schemas.microsoft.com/office/powerpoint/2010/main" val="462769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70485"/>
            <a:ext cx="8001000" cy="1386840"/>
          </a:xfrm>
        </p:spPr>
        <p:txBody>
          <a:bodyPr/>
          <a:lstStyle/>
          <a:p>
            <a:r>
              <a:rPr lang="en-US" sz="2940" dirty="0">
                <a:latin typeface="Arial Black" panose="020B0A04020102020204" pitchFamily="34" charset="0"/>
              </a:rPr>
              <a:t>Other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20" y="1939760"/>
            <a:ext cx="8570248" cy="4293870"/>
          </a:xfrm>
        </p:spPr>
        <p:txBody>
          <a:bodyPr/>
          <a:lstStyle/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Bankruptcy of Debtor, Guarantor or Pledgor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Death of an Obligor                            (Hire/Consult with, Probate Counsel)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Death an Event of Default?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Estate Solvent? Collateral Valuable?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Creditor Has a Right To Apply For Administration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Complex Claims Process and Priority of Claims</a:t>
            </a:r>
          </a:p>
          <a:p>
            <a:endParaRPr lang="en-US" dirty="0"/>
          </a:p>
        </p:txBody>
      </p:sp>
      <p:sp>
        <p:nvSpPr>
          <p:cNvPr id="5" name="AutoShape 2" descr="https://studyskills.com/wp-content/uploads/2013/03/Superpowers-300x262.jpg"/>
          <p:cNvSpPr>
            <a:spLocks noChangeAspect="1" noChangeArrowheads="1"/>
          </p:cNvSpPr>
          <p:nvPr/>
        </p:nvSpPr>
        <p:spPr bwMode="auto">
          <a:xfrm>
            <a:off x="163354" y="-94536"/>
            <a:ext cx="320040" cy="32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6012" tIns="48006" rIns="96012" bIns="48006" numCol="1" anchor="t" anchorCtr="0" compatLnSpc="1">
            <a:prstTxWarp prst="textNoShape">
              <a:avLst/>
            </a:prstTxWarp>
          </a:bodyPr>
          <a:lstStyle/>
          <a:p>
            <a:pPr defTabSz="480060" fontAlgn="base">
              <a:spcBef>
                <a:spcPct val="0"/>
              </a:spcBef>
              <a:spcAft>
                <a:spcPct val="0"/>
              </a:spcAft>
            </a:pPr>
            <a:endParaRPr lang="en-US" sz="1890" dirty="0">
              <a:solidFill>
                <a:srgbClr val="565A5C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AutoShape 4" descr="https://studyskills.com/wp-content/uploads/2013/03/Superpowers-300x262.jpg"/>
          <p:cNvSpPr>
            <a:spLocks noChangeAspect="1" noChangeArrowheads="1"/>
          </p:cNvSpPr>
          <p:nvPr/>
        </p:nvSpPr>
        <p:spPr bwMode="auto">
          <a:xfrm>
            <a:off x="323374" y="65484"/>
            <a:ext cx="320040" cy="32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6012" tIns="48006" rIns="96012" bIns="48006" numCol="1" anchor="t" anchorCtr="0" compatLnSpc="1">
            <a:prstTxWarp prst="textNoShape">
              <a:avLst/>
            </a:prstTxWarp>
          </a:bodyPr>
          <a:lstStyle/>
          <a:p>
            <a:pPr defTabSz="480060" fontAlgn="base">
              <a:spcBef>
                <a:spcPct val="0"/>
              </a:spcBef>
              <a:spcAft>
                <a:spcPct val="0"/>
              </a:spcAft>
            </a:pPr>
            <a:endParaRPr lang="en-US" sz="1890" dirty="0">
              <a:solidFill>
                <a:srgbClr val="565A5C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AutoShape 6" descr="https://studyskills.com/wp-content/uploads/2013/03/Superpowers-300x262.jpg"/>
          <p:cNvSpPr>
            <a:spLocks noChangeAspect="1" noChangeArrowheads="1"/>
          </p:cNvSpPr>
          <p:nvPr/>
        </p:nvSpPr>
        <p:spPr bwMode="auto">
          <a:xfrm>
            <a:off x="483394" y="225504"/>
            <a:ext cx="320040" cy="32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6012" tIns="48006" rIns="96012" bIns="48006" numCol="1" anchor="t" anchorCtr="0" compatLnSpc="1">
            <a:prstTxWarp prst="textNoShape">
              <a:avLst/>
            </a:prstTxWarp>
          </a:bodyPr>
          <a:lstStyle/>
          <a:p>
            <a:pPr defTabSz="480060" fontAlgn="base">
              <a:spcBef>
                <a:spcPct val="0"/>
              </a:spcBef>
              <a:spcAft>
                <a:spcPct val="0"/>
              </a:spcAft>
            </a:pPr>
            <a:endParaRPr lang="en-US" sz="1890" dirty="0">
              <a:solidFill>
                <a:srgbClr val="565A5C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4049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24412" y="1958913"/>
            <a:ext cx="7119183" cy="2232729"/>
          </a:xfrm>
        </p:spPr>
        <p:txBody>
          <a:bodyPr>
            <a:normAutofit/>
          </a:bodyPr>
          <a:lstStyle/>
          <a:p>
            <a:br>
              <a:rPr lang="en-US" sz="5400" dirty="0"/>
            </a:br>
            <a:endParaRPr lang="en-US" sz="5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773" y="371203"/>
            <a:ext cx="6933653" cy="736175"/>
          </a:xfrm>
          <a:prstGeom prst="rect">
            <a:avLst/>
          </a:prstGeom>
        </p:spPr>
      </p:pic>
      <p:pic>
        <p:nvPicPr>
          <p:cNvPr id="1026" name="Picture 2" descr="Jeff  Novel">
            <a:extLst>
              <a:ext uri="{FF2B5EF4-FFF2-40B4-BE49-F238E27FC236}">
                <a16:creationId xmlns:a16="http://schemas.microsoft.com/office/drawing/2014/main" id="{50B0FBAE-B71C-428B-9046-E2616413B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233" y="3075277"/>
            <a:ext cx="2918047" cy="233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EDB9A5-666D-4AD3-AF89-1489CF713BCF}"/>
              </a:ext>
            </a:extLst>
          </p:cNvPr>
          <p:cNvSpPr txBox="1"/>
          <p:nvPr/>
        </p:nvSpPr>
        <p:spPr>
          <a:xfrm>
            <a:off x="5353883" y="3141878"/>
            <a:ext cx="40908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1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Jeff Novel</a:t>
            </a:r>
          </a:p>
          <a:p>
            <a:pPr marL="0" marR="0" lvl="0" indent="0" algn="l" defTabSz="4571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1601 Elm Street</a:t>
            </a:r>
          </a:p>
          <a:p>
            <a:pPr marL="0" marR="0" lvl="0" indent="0" algn="l" defTabSz="4571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Suite 3700</a:t>
            </a:r>
          </a:p>
          <a:p>
            <a:pPr marL="0" marR="0" lvl="0" indent="0" algn="l" defTabSz="4571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Dallas, Texas 75201</a:t>
            </a:r>
          </a:p>
          <a:p>
            <a:pPr marL="0" marR="0" lvl="0" indent="0" algn="l" defTabSz="4571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(214) 777-4223</a:t>
            </a:r>
          </a:p>
          <a:p>
            <a:pPr marL="0" marR="0" lvl="0" indent="0" algn="l" defTabSz="4571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jnovel@krcl.com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1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Blog: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 action="ppaction://hlinkfile"/>
              </a:rPr>
              <a:t>lawofbanking.com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23E6C8-7226-4454-B363-DE1767C3BB48}"/>
              </a:ext>
            </a:extLst>
          </p:cNvPr>
          <p:cNvSpPr txBox="1"/>
          <p:nvPr/>
        </p:nvSpPr>
        <p:spPr>
          <a:xfrm>
            <a:off x="1333773" y="1589276"/>
            <a:ext cx="6843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1452472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LCR0416_background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4" y="63377"/>
            <a:ext cx="9601200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2170136" y="2824498"/>
            <a:ext cx="5458215" cy="149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48006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940" dirty="0">
              <a:solidFill>
                <a:srgbClr val="565A5C"/>
              </a:solidFill>
              <a:cs typeface="Arial" charset="0"/>
            </a:endParaRPr>
          </a:p>
          <a:p>
            <a:pPr algn="ctr" defTabSz="48006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940" dirty="0">
                <a:solidFill>
                  <a:srgbClr val="565A5C"/>
                </a:solidFill>
                <a:cs typeface="Arial" charset="0"/>
              </a:rPr>
              <a:t>Thank you</a:t>
            </a:r>
          </a:p>
          <a:p>
            <a:pPr algn="ctr" defTabSz="48006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940" dirty="0">
              <a:solidFill>
                <a:srgbClr val="565A5C"/>
              </a:solidFill>
              <a:cs typeface="Arial" charset="0"/>
            </a:endParaRPr>
          </a:p>
          <a:p>
            <a:pPr algn="ctr" defTabSz="48006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940" b="1" dirty="0">
                <a:solidFill>
                  <a:srgbClr val="C00000"/>
                </a:solidFill>
                <a:cs typeface="Arial" charset="0"/>
              </a:rPr>
              <a:t>M. Edward Burdzinski</a:t>
            </a:r>
          </a:p>
          <a:p>
            <a:pPr algn="ctr" defTabSz="48006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940" dirty="0">
                <a:solidFill>
                  <a:srgbClr val="565A5C"/>
                </a:solidFill>
                <a:cs typeface="Arial" charset="0"/>
              </a:rPr>
              <a:t>Ed.Burdzinski@Leclairryan.com</a:t>
            </a:r>
          </a:p>
          <a:p>
            <a:pPr algn="ctr" defTabSz="48006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940" dirty="0">
                <a:solidFill>
                  <a:srgbClr val="565A5C"/>
                </a:solidFill>
                <a:latin typeface="Arial"/>
                <a:ea typeface="Calibri"/>
              </a:rPr>
              <a:t>713.752.8329 </a:t>
            </a:r>
            <a:endParaRPr lang="en-US" altLang="en-US" sz="315" dirty="0">
              <a:solidFill>
                <a:srgbClr val="565A5C"/>
              </a:solidFill>
              <a:cs typeface="Arial" charset="0"/>
            </a:endParaRPr>
          </a:p>
        </p:txBody>
      </p:sp>
      <p:pic>
        <p:nvPicPr>
          <p:cNvPr id="16390" name="Picture 6" descr="LCR_logo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432" y="463411"/>
            <a:ext cx="2673668" cy="124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63675" y="5450653"/>
            <a:ext cx="9071134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80060" fontAlgn="base">
              <a:spcBef>
                <a:spcPct val="0"/>
              </a:spcBef>
              <a:spcAft>
                <a:spcPct val="0"/>
              </a:spcAft>
            </a:pPr>
            <a:r>
              <a:rPr lang="en-US" sz="1103" dirty="0">
                <a:solidFill>
                  <a:srgbClr val="565A5C"/>
                </a:solidFill>
              </a:rPr>
              <a:t>CALIFORNIA \  CONNECTICUT \ DELAWARE \ FLORIDA \ ILLINOIS \ MARYLAND \  MASSACHUSETTS \  MICHIGAN</a:t>
            </a:r>
          </a:p>
          <a:p>
            <a:pPr algn="ctr" defTabSz="480060" fontAlgn="base">
              <a:spcBef>
                <a:spcPct val="0"/>
              </a:spcBef>
              <a:spcAft>
                <a:spcPct val="0"/>
              </a:spcAft>
            </a:pPr>
            <a:r>
              <a:rPr lang="en-US" sz="1103" dirty="0">
                <a:solidFill>
                  <a:srgbClr val="565A5C"/>
                </a:solidFill>
              </a:rPr>
              <a:t>NEW JERSEY \   NEW YORK \  PENNSYLVANIA \  RHODE ISLAND \ TEXAS \ VIRGINIA \  WASHINGTON, D.C.</a:t>
            </a:r>
            <a:r>
              <a:rPr lang="en-US" sz="1103" dirty="0">
                <a:solidFill>
                  <a:srgbClr val="4D4D4D"/>
                </a:solidFill>
              </a:rPr>
              <a:t>  </a:t>
            </a:r>
          </a:p>
          <a:p>
            <a:pPr algn="ctr" defTabSz="48006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3" dirty="0">
                <a:solidFill>
                  <a:srgbClr val="CC0000"/>
                </a:solidFill>
              </a:rPr>
              <a:t>WWW.LECLAIRRYAN.COM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158776" y="6338133"/>
            <a:ext cx="74809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80060" eaLnBrk="1" fontAlgn="base" hangingPunct="1">
              <a:lnSpc>
                <a:spcPts val="1155"/>
              </a:lnSpc>
              <a:spcBef>
                <a:spcPct val="0"/>
              </a:spcBef>
              <a:spcAft>
                <a:spcPts val="210"/>
              </a:spcAft>
            </a:pPr>
            <a:r>
              <a:rPr lang="en-US" sz="1260" dirty="0">
                <a:solidFill>
                  <a:srgbClr val="4D4D4D"/>
                </a:solidFill>
              </a:rPr>
              <a:t>With approximately 300 attorneys in a full range of practices, LeClairRyan is an entrepreneurial firm providing business counsel and client representation in matters of corporate law and litigation.</a:t>
            </a:r>
          </a:p>
        </p:txBody>
      </p:sp>
    </p:spTree>
    <p:extLst>
      <p:ext uri="{BB962C8B-B14F-4D97-AF65-F5344CB8AC3E}">
        <p14:creationId xmlns:p14="http://schemas.microsoft.com/office/powerpoint/2010/main" val="337038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 "/>
              </a:rPr>
              <a:t>Initial Considerations—5 key questions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4911" y="2173357"/>
            <a:ext cx="8443636" cy="4174434"/>
          </a:xfrm>
        </p:spPr>
        <p:txBody>
          <a:bodyPr>
            <a:noAutofit/>
          </a:bodyPr>
          <a:lstStyle/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lender’s goal?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type of default?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borrower’s situation?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loans and what amounts?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the borrower have a feasible plan?</a:t>
            </a:r>
          </a:p>
        </p:txBody>
      </p:sp>
    </p:spTree>
    <p:extLst>
      <p:ext uri="{BB962C8B-B14F-4D97-AF65-F5344CB8AC3E}">
        <p14:creationId xmlns:p14="http://schemas.microsoft.com/office/powerpoint/2010/main" val="138804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Pre-negotiation Letter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4911" y="2394944"/>
            <a:ext cx="8443636" cy="3820325"/>
          </a:xfrm>
        </p:spPr>
        <p:txBody>
          <a:bodyPr>
            <a:normAutofit/>
          </a:bodyPr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 issues that you have identified in the loan documents.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 the defaults under the loan documents.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out all conditions of the potential workout.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 all amounts due under the borrower’s loan(s).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getting borrower to acknowledge fair market value of collateral.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75E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 a waiver and release.</a:t>
            </a:r>
          </a:p>
        </p:txBody>
      </p:sp>
    </p:spTree>
    <p:extLst>
      <p:ext uri="{BB962C8B-B14F-4D97-AF65-F5344CB8AC3E}">
        <p14:creationId xmlns:p14="http://schemas.microsoft.com/office/powerpoint/2010/main" val="94868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19" y="70485"/>
            <a:ext cx="8407992" cy="1386840"/>
          </a:xfrm>
        </p:spPr>
        <p:txBody>
          <a:bodyPr/>
          <a:lstStyle/>
          <a:p>
            <a:r>
              <a:rPr lang="en-US" sz="2940" dirty="0">
                <a:latin typeface="Arial Black" panose="020B0A04020102020204" pitchFamily="34" charset="0"/>
              </a:rPr>
              <a:t>Assignment of Rents &amp; Leases, Forbearance Agreements, Modifications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20" y="2110740"/>
            <a:ext cx="8214360" cy="5147310"/>
          </a:xfrm>
        </p:spPr>
        <p:txBody>
          <a:bodyPr/>
          <a:lstStyle/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Assignment of Rents &amp; Leases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Chapter 64 Tex. Prop. Code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Collection Letters Directly To Tenant or Landlord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Forbearance Agreements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When To Use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Common Terms &amp; Conditions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Modifications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When To Use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Common Terms &amp; Conditions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250" y="3595126"/>
            <a:ext cx="2653170" cy="296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084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20" y="2110740"/>
            <a:ext cx="8001000" cy="4293870"/>
          </a:xfrm>
        </p:spPr>
        <p:txBody>
          <a:bodyPr/>
          <a:lstStyle/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Common Law Notices -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Demand For Payment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Intent to Accelerate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Acceleration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Common Law Notices Can Be Waived by Clear &amp; Unequivocal Language – </a:t>
            </a:r>
            <a:r>
              <a:rPr lang="en-US" sz="2520" i="1" dirty="0">
                <a:latin typeface="Arial" panose="020B0604020202020204" pitchFamily="34" charset="0"/>
                <a:cs typeface="Arial" panose="020B0604020202020204" pitchFamily="34" charset="0"/>
              </a:rPr>
              <a:t>Shumway v. Horizon Credit Corp., 801 S.W. 2d 890, 893-894 (Tex.1991)</a:t>
            </a:r>
          </a:p>
          <a:p>
            <a:pPr lvl="1"/>
            <a:endParaRPr lang="en-US" sz="25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80060" lvl="1" indent="0">
              <a:buNone/>
            </a:pPr>
            <a:endParaRPr lang="en-US" sz="25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3420" y="70485"/>
            <a:ext cx="8001000" cy="1386840"/>
          </a:xfrm>
        </p:spPr>
        <p:txBody>
          <a:bodyPr/>
          <a:lstStyle/>
          <a:p>
            <a:r>
              <a:rPr lang="en-US" sz="2940" dirty="0">
                <a:latin typeface="Arial Black" panose="020B0A04020102020204" pitchFamily="34" charset="0"/>
              </a:rPr>
              <a:t>Notices</a:t>
            </a:r>
          </a:p>
        </p:txBody>
      </p:sp>
    </p:spTree>
    <p:extLst>
      <p:ext uri="{BB962C8B-B14F-4D97-AF65-F5344CB8AC3E}">
        <p14:creationId xmlns:p14="http://schemas.microsoft.com/office/powerpoint/2010/main" val="212926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70485"/>
            <a:ext cx="8001000" cy="1386840"/>
          </a:xfrm>
        </p:spPr>
        <p:txBody>
          <a:bodyPr/>
          <a:lstStyle/>
          <a:p>
            <a:r>
              <a:rPr lang="en-US" sz="2940" dirty="0">
                <a:latin typeface="Arial Black" panose="020B0A04020102020204" pitchFamily="34" charset="0"/>
              </a:rPr>
              <a:t>Notices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19" y="2110740"/>
            <a:ext cx="8381687" cy="4293870"/>
          </a:xfrm>
        </p:spPr>
        <p:txBody>
          <a:bodyPr/>
          <a:lstStyle/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Servicemembers Civil Relief Act                         – 50 USC </a:t>
            </a:r>
            <a:r>
              <a:rPr lang="en-US" sz="2940" spc="-315" dirty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501-597b.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Protects Active Duty Servicemembers and Their Dependents From Foreclosure While On Active Duty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These Rights Can Be Waived in a Separate Instrument Signed by Servicemember §517</a:t>
            </a:r>
            <a:endParaRPr lang="en-US" sz="29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Tex. Prop Code §51.002 (i) – 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Required Statutory Language In Notice of Default &amp; Notice of Sale Warning Active Duty Servicemembers To Notify Sender of Their Status Immediately</a:t>
            </a:r>
          </a:p>
          <a:p>
            <a:pPr lvl="1"/>
            <a:endParaRPr lang="en-US" sz="25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64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70485"/>
            <a:ext cx="8001000" cy="1386840"/>
          </a:xfrm>
        </p:spPr>
        <p:txBody>
          <a:bodyPr/>
          <a:lstStyle/>
          <a:p>
            <a:r>
              <a:rPr lang="en-US" sz="2940" dirty="0">
                <a:latin typeface="Arial Black" panose="020B0A04020102020204" pitchFamily="34" charset="0"/>
              </a:rPr>
              <a:t>Notices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Non-Waivable Notices -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Notice of Default (personal residence) 20 Days Prior To Notice of Sale (Tex.Prop. Code §51.002(d); BUT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Fair Debt Collections Practices Act – (15 USC</a:t>
            </a:r>
            <a:r>
              <a:rPr lang="en-US" sz="2520" spc="-315" dirty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1692-1692p) Must Give Consumer Debtors 30 Days to Dispute Validity of All or Part of the Debt 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Notice of Sale To IRS (Federal Tax Liens) 25 Days Prior To Sale (26 CFR §301.7502-1)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Notice of Sale 21 Days Prior To Sale (Tex. Prop. Code §51.002(b) – Mail, Post &amp; File</a:t>
            </a:r>
          </a:p>
        </p:txBody>
      </p:sp>
    </p:spTree>
    <p:extLst>
      <p:ext uri="{BB962C8B-B14F-4D97-AF65-F5344CB8AC3E}">
        <p14:creationId xmlns:p14="http://schemas.microsoft.com/office/powerpoint/2010/main" val="131327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70485"/>
            <a:ext cx="8001000" cy="1386840"/>
          </a:xfrm>
        </p:spPr>
        <p:txBody>
          <a:bodyPr/>
          <a:lstStyle/>
          <a:p>
            <a:r>
              <a:rPr lang="en-US" sz="2940" b="0" dirty="0">
                <a:latin typeface="Arial Black" panose="020B0A04020102020204" pitchFamily="34" charset="0"/>
              </a:rPr>
              <a:t>Foreclosure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Read DoT, Appoint Substitute Trustee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Determine the Appropriate Bid Value and Deficiency Amount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Check Active Duty Military Status at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https://scra.dmdc.osdmil/scra/#/home</a:t>
            </a:r>
            <a:endParaRPr lang="en-US" sz="25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Conducting the Sale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Record Foreclosure Deed ASAP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0"/>
          <a:stretch/>
        </p:blipFill>
        <p:spPr>
          <a:xfrm>
            <a:off x="6815464" y="4173828"/>
            <a:ext cx="2000250" cy="238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8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70485"/>
            <a:ext cx="8001000" cy="1386840"/>
          </a:xfrm>
        </p:spPr>
        <p:txBody>
          <a:bodyPr/>
          <a:lstStyle/>
          <a:p>
            <a:r>
              <a:rPr lang="en-US" sz="2940" b="0" dirty="0">
                <a:latin typeface="Arial Black" panose="020B0A04020102020204" pitchFamily="34" charset="0"/>
              </a:rPr>
              <a:t>Foreclosure</a:t>
            </a:r>
            <a:endParaRPr lang="en-US" sz="294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Statutory Rescission Provisions        (Residential Real Property)                         (Tex. Prop. Code §51.016)</a:t>
            </a:r>
          </a:p>
          <a:p>
            <a:r>
              <a:rPr lang="en-US" sz="2940" dirty="0">
                <a:latin typeface="Arial" panose="020B0604020202020204" pitchFamily="34" charset="0"/>
                <a:cs typeface="Arial" panose="020B0604020202020204" pitchFamily="34" charset="0"/>
              </a:rPr>
              <a:t>Special Rules for Home Equity Loans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Tex. Rules of Civil Procedure</a:t>
            </a:r>
            <a:r>
              <a:rPr lang="en-US" sz="2520" spc="-315" dirty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735 and 736</a:t>
            </a:r>
          </a:p>
          <a:p>
            <a:pPr lvl="1"/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Promulgated Forms at </a:t>
            </a:r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http://www.txcourts.gov/media/847145/expedited-foreclosure-forms-for-website.pdf</a:t>
            </a:r>
            <a:r>
              <a:rPr lang="en-US" sz="252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en-US" sz="25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67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CR0416-PowerPoint-B-rev">
  <a:themeElements>
    <a:clrScheme name="LeClairyan">
      <a:dk1>
        <a:srgbClr val="565A5C"/>
      </a:dk1>
      <a:lt1>
        <a:sysClr val="window" lastClr="FFFFFF"/>
      </a:lt1>
      <a:dk2>
        <a:srgbClr val="703D29"/>
      </a:dk2>
      <a:lt2>
        <a:srgbClr val="E1D8B7"/>
      </a:lt2>
      <a:accent1>
        <a:srgbClr val="C60C30"/>
      </a:accent1>
      <a:accent2>
        <a:srgbClr val="3D7EDB"/>
      </a:accent2>
      <a:accent3>
        <a:srgbClr val="DD4814"/>
      </a:accent3>
      <a:accent4>
        <a:srgbClr val="58A618"/>
      </a:accent4>
      <a:accent5>
        <a:srgbClr val="F0AB00"/>
      </a:accent5>
      <a:accent6>
        <a:srgbClr val="652D86"/>
      </a:accent6>
      <a:hlink>
        <a:srgbClr val="C60C30"/>
      </a:hlink>
      <a:folHlink>
        <a:srgbClr val="C60C3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KRCL Blank Branded Presentation Template</Template>
  <TotalTime>135</TotalTime>
  <Words>694</Words>
  <Application>Microsoft Office PowerPoint</Application>
  <PresentationFormat>Custom</PresentationFormat>
  <Paragraphs>110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ＭＳ Ｐゴシック</vt:lpstr>
      <vt:lpstr>Arial</vt:lpstr>
      <vt:lpstr>Arial </vt:lpstr>
      <vt:lpstr>Arial Black</vt:lpstr>
      <vt:lpstr>Arial Narrow</vt:lpstr>
      <vt:lpstr>Calibri</vt:lpstr>
      <vt:lpstr>Calibri Light</vt:lpstr>
      <vt:lpstr>Ebrima</vt:lpstr>
      <vt:lpstr>Lucida Grande</vt:lpstr>
      <vt:lpstr>Wingdings</vt:lpstr>
      <vt:lpstr>Office Theme</vt:lpstr>
      <vt:lpstr>Custom Design</vt:lpstr>
      <vt:lpstr>LCR0416-PowerPoint-B-rev</vt:lpstr>
      <vt:lpstr>PowerPoint Presentation</vt:lpstr>
      <vt:lpstr>Initial Considerations—5 key questions</vt:lpstr>
      <vt:lpstr>The Pre-negotiation Letter</vt:lpstr>
      <vt:lpstr>Assignment of Rents &amp; Leases, Forbearance Agreements, Modifications</vt:lpstr>
      <vt:lpstr>Notices</vt:lpstr>
      <vt:lpstr>Notices</vt:lpstr>
      <vt:lpstr>Notices</vt:lpstr>
      <vt:lpstr>Foreclosure</vt:lpstr>
      <vt:lpstr>Foreclosure</vt:lpstr>
      <vt:lpstr>The Deficiency Lawsuit</vt:lpstr>
      <vt:lpstr>Post Judgment Collection</vt:lpstr>
      <vt:lpstr>Other Issues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Jeff Novel</dc:creator>
  <cp:lastModifiedBy>Jeff Novel</cp:lastModifiedBy>
  <cp:revision>26</cp:revision>
  <dcterms:created xsi:type="dcterms:W3CDTF">2018-05-06T03:16:13Z</dcterms:created>
  <dcterms:modified xsi:type="dcterms:W3CDTF">2018-05-10T00:49:51Z</dcterms:modified>
</cp:coreProperties>
</file>