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392" r:id="rId3"/>
    <p:sldId id="256" r:id="rId4"/>
    <p:sldId id="333" r:id="rId5"/>
    <p:sldId id="366" r:id="rId6"/>
    <p:sldId id="368" r:id="rId7"/>
    <p:sldId id="369" r:id="rId8"/>
    <p:sldId id="393" r:id="rId9"/>
    <p:sldId id="394" r:id="rId10"/>
    <p:sldId id="396" r:id="rId11"/>
    <p:sldId id="397" r:id="rId12"/>
    <p:sldId id="395" r:id="rId13"/>
    <p:sldId id="292" r:id="rId14"/>
    <p:sldId id="293" r:id="rId15"/>
  </p:sldIdLst>
  <p:sldSz cx="9601200" cy="7315200"/>
  <p:notesSz cx="7010400" cy="9296400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685D"/>
    <a:srgbClr val="CF5917"/>
    <a:srgbClr val="F14F2F"/>
    <a:srgbClr val="FA5D32"/>
    <a:srgbClr val="675E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6432" autoAdjust="0"/>
  </p:normalViewPr>
  <p:slideViewPr>
    <p:cSldViewPr snapToGrid="0">
      <p:cViewPr varScale="1">
        <p:scale>
          <a:sx n="92" d="100"/>
          <a:sy n="92" d="100"/>
        </p:scale>
        <p:origin x="1566" y="96"/>
      </p:cViewPr>
      <p:guideLst>
        <p:guide orient="horz" pos="2304"/>
        <p:guide pos="3024"/>
      </p:guideLst>
    </p:cSldViewPr>
  </p:slideViewPr>
  <p:outlineViewPr>
    <p:cViewPr>
      <p:scale>
        <a:sx n="33" d="100"/>
        <a:sy n="33" d="100"/>
      </p:scale>
      <p:origin x="0" y="80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2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3882B401-124C-4312-9933-B47F9565D6BF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660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60"/>
            <a:ext cx="3038145" cy="464205"/>
          </a:xfrm>
          <a:prstGeom prst="rect">
            <a:avLst/>
          </a:prstGeom>
        </p:spPr>
        <p:txBody>
          <a:bodyPr vert="horz" wrap="square" lIns="93146" tIns="46573" rIns="93146" bIns="465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67B5A03-C62A-423F-9097-F1A4D963EC1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2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4379821-937F-47B6-A7C7-0BF2DE1D6832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7613" y="698500"/>
            <a:ext cx="45751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6" tIns="46573" rIns="93146" bIns="4657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6" y="4416100"/>
            <a:ext cx="5607711" cy="4182457"/>
          </a:xfrm>
          <a:prstGeom prst="rect">
            <a:avLst/>
          </a:prstGeom>
        </p:spPr>
        <p:txBody>
          <a:bodyPr vert="horz" lIns="93146" tIns="46573" rIns="93146" bIns="4657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660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60"/>
            <a:ext cx="3038145" cy="464205"/>
          </a:xfrm>
          <a:prstGeom prst="rect">
            <a:avLst/>
          </a:prstGeom>
        </p:spPr>
        <p:txBody>
          <a:bodyPr vert="horz" wrap="square" lIns="93146" tIns="46573" rIns="93146" bIns="465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EA6D77-6AFC-4316-8206-8DF1E7F8F2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AE18E7D-A02C-4ADB-A929-E3C11039F7C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A6D77-6AFC-4316-8206-8DF1E7F8F25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4236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0505" indent="-28457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415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876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866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1496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2126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82757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23387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29F06C-7039-484E-8187-D6E5142F018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0505" indent="-28457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415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876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866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1496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2126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82757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23387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B67993-9A61-408E-AD62-B517F3BF4FC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197187"/>
            <a:ext cx="8161020" cy="254677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842174"/>
            <a:ext cx="7200900" cy="1766146"/>
          </a:xfrm>
        </p:spPr>
        <p:txBody>
          <a:bodyPr/>
          <a:lstStyle>
            <a:lvl1pPr marL="0" indent="0" algn="ctr">
              <a:buNone/>
              <a:defRPr sz="2500"/>
            </a:lvl1pPr>
            <a:lvl2pPr marL="480017" indent="0" algn="ctr">
              <a:buNone/>
              <a:defRPr sz="2100"/>
            </a:lvl2pPr>
            <a:lvl3pPr marL="960035" indent="0" algn="ctr">
              <a:buNone/>
              <a:defRPr sz="1900"/>
            </a:lvl3pPr>
            <a:lvl4pPr marL="1440051" indent="0" algn="ctr">
              <a:buNone/>
              <a:defRPr sz="1700"/>
            </a:lvl4pPr>
            <a:lvl5pPr marL="1920069" indent="0" algn="ctr">
              <a:buNone/>
              <a:defRPr sz="1700"/>
            </a:lvl5pPr>
            <a:lvl6pPr marL="2400086" indent="0" algn="ctr">
              <a:buNone/>
              <a:defRPr sz="1700"/>
            </a:lvl6pPr>
            <a:lvl7pPr marL="2880104" indent="0" algn="ctr">
              <a:buNone/>
              <a:defRPr sz="1700"/>
            </a:lvl7pPr>
            <a:lvl8pPr marL="3360120" indent="0" algn="ctr">
              <a:buNone/>
              <a:defRPr sz="1700"/>
            </a:lvl8pPr>
            <a:lvl9pPr marL="3840138" indent="0" algn="ctr">
              <a:buNone/>
              <a:defRPr sz="17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2C01EF4-23E9-48E4-AD22-D41BED9099D4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1562F-B34A-4FD7-91A8-6020511194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778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8975A5-7E6F-4438-8086-07398813C5D9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4A71D-5700-4C49-94C4-7658B8EE1A4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105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389467"/>
            <a:ext cx="2070259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4" y="389467"/>
            <a:ext cx="6090761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5E2F7A2-D321-4C53-AE9F-47B9751F9DEC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EB46-2DD2-4DD2-A25E-574E1E6782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660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1196975"/>
            <a:ext cx="7200900" cy="25463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96FEC-2241-4684-9739-746ACADC2F6D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028C-91B1-4349-89B3-D5BBD0B0BC6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3823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45E1B-1135-4E68-B9F0-31AD470BCA72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1787D-7D77-4948-95BF-A0CC47F262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3644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1824039"/>
            <a:ext cx="8280400" cy="3043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638" y="4895849"/>
            <a:ext cx="8280400" cy="160020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1FF96-991B-45BE-B6D6-A9929FB86D3D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538D6-29C6-4252-813D-90D12558715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6040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399" y="1947863"/>
            <a:ext cx="4064000" cy="4640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1" y="1947863"/>
            <a:ext cx="4064000" cy="4640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22403-B0B8-4962-BEF6-28B651D97AED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BEA-6758-4C12-9BF8-9D9D3E4728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8520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9" y="388938"/>
            <a:ext cx="8280400" cy="1414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988" y="1793875"/>
            <a:ext cx="4060825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6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4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988" y="2671763"/>
            <a:ext cx="4060825" cy="3930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926" y="1793875"/>
            <a:ext cx="4081463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6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4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926" y="2671763"/>
            <a:ext cx="4081463" cy="3930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D2EA0-A67E-44AE-A940-2A8ED06AFFCB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9CA11-68A6-4206-A9AD-F22062FD9F1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0462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322B2-2A61-4679-983F-8116C3A8F581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28E0-371C-41D3-8E12-10DC941A224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64939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F4A1-4E31-4852-B31D-103F32AD54F2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71652-C4FF-47CD-A866-84D72FD9331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1401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487363"/>
            <a:ext cx="3095625" cy="17065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463" y="1052514"/>
            <a:ext cx="4860925" cy="519906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988" y="2193926"/>
            <a:ext cx="3095625" cy="4065588"/>
          </a:xfrm>
        </p:spPr>
        <p:txBody>
          <a:bodyPr/>
          <a:lstStyle>
            <a:lvl1pPr marL="0" indent="0">
              <a:buNone/>
              <a:defRPr sz="1600"/>
            </a:lvl1pPr>
            <a:lvl2pPr marL="457159" indent="0">
              <a:buNone/>
              <a:defRPr sz="1400"/>
            </a:lvl2pPr>
            <a:lvl3pPr marL="914319" indent="0">
              <a:buNone/>
              <a:defRPr sz="1200"/>
            </a:lvl3pPr>
            <a:lvl4pPr marL="1371477" indent="0">
              <a:buNone/>
              <a:defRPr sz="1000"/>
            </a:lvl4pPr>
            <a:lvl5pPr marL="1828637" indent="0">
              <a:buNone/>
              <a:defRPr sz="1000"/>
            </a:lvl5pPr>
            <a:lvl6pPr marL="2285796" indent="0">
              <a:buNone/>
              <a:defRPr sz="1000"/>
            </a:lvl6pPr>
            <a:lvl7pPr marL="2742956" indent="0">
              <a:buNone/>
              <a:defRPr sz="1000"/>
            </a:lvl7pPr>
            <a:lvl8pPr marL="3200114" indent="0">
              <a:buNone/>
              <a:defRPr sz="1000"/>
            </a:lvl8pPr>
            <a:lvl9pPr marL="3657274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2E17C-9DF4-444B-B0D9-B67BFB4582BA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27D2-ED7A-44A4-BAE9-1A92CF4D11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59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F6A27A-DE62-4462-A0DD-FCCB5AE2D255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5D020-28FF-417F-8B18-02C660F634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7721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487363"/>
            <a:ext cx="3095625" cy="17065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81463" y="1052514"/>
            <a:ext cx="4860925" cy="51990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9" indent="0">
              <a:buNone/>
              <a:defRPr sz="2700"/>
            </a:lvl2pPr>
            <a:lvl3pPr marL="914319" indent="0">
              <a:buNone/>
              <a:defRPr sz="2400"/>
            </a:lvl3pPr>
            <a:lvl4pPr marL="1371477" indent="0">
              <a:buNone/>
              <a:defRPr sz="2000"/>
            </a:lvl4pPr>
            <a:lvl5pPr marL="1828637" indent="0">
              <a:buNone/>
              <a:defRPr sz="2000"/>
            </a:lvl5pPr>
            <a:lvl6pPr marL="2285796" indent="0">
              <a:buNone/>
              <a:defRPr sz="2000"/>
            </a:lvl6pPr>
            <a:lvl7pPr marL="2742956" indent="0">
              <a:buNone/>
              <a:defRPr sz="2000"/>
            </a:lvl7pPr>
            <a:lvl8pPr marL="3200114" indent="0">
              <a:buNone/>
              <a:defRPr sz="2000"/>
            </a:lvl8pPr>
            <a:lvl9pPr marL="365727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988" y="2193926"/>
            <a:ext cx="3095625" cy="4065588"/>
          </a:xfrm>
        </p:spPr>
        <p:txBody>
          <a:bodyPr/>
          <a:lstStyle>
            <a:lvl1pPr marL="0" indent="0">
              <a:buNone/>
              <a:defRPr sz="1600"/>
            </a:lvl1pPr>
            <a:lvl2pPr marL="457159" indent="0">
              <a:buNone/>
              <a:defRPr sz="1400"/>
            </a:lvl2pPr>
            <a:lvl3pPr marL="914319" indent="0">
              <a:buNone/>
              <a:defRPr sz="1200"/>
            </a:lvl3pPr>
            <a:lvl4pPr marL="1371477" indent="0">
              <a:buNone/>
              <a:defRPr sz="1000"/>
            </a:lvl4pPr>
            <a:lvl5pPr marL="1828637" indent="0">
              <a:buNone/>
              <a:defRPr sz="1000"/>
            </a:lvl5pPr>
            <a:lvl6pPr marL="2285796" indent="0">
              <a:buNone/>
              <a:defRPr sz="1000"/>
            </a:lvl6pPr>
            <a:lvl7pPr marL="2742956" indent="0">
              <a:buNone/>
              <a:defRPr sz="1000"/>
            </a:lvl7pPr>
            <a:lvl8pPr marL="3200114" indent="0">
              <a:buNone/>
              <a:defRPr sz="1000"/>
            </a:lvl8pPr>
            <a:lvl9pPr marL="3657274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17CF-87A9-4884-BE4A-4FE05B782BC7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6F85-4AAE-42F9-BF75-E371C7DC49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8064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50909-AAC5-4302-BEED-2DB5D7CA558A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AAE0A-1BAA-4ABA-AAB3-5568FA395B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084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700" y="388939"/>
            <a:ext cx="2070100" cy="6199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388939"/>
            <a:ext cx="6057900" cy="61991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3F54-8E64-4AB2-A4A9-74916C8F6F6E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AA600-4D4A-4C6D-A964-B2697570A05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286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1823723"/>
            <a:ext cx="8281035" cy="304291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4895430"/>
            <a:ext cx="8281035" cy="1600199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800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03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400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200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000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801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60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401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335FC0B-DF29-426E-9F13-D6429BAEDB2D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0870A-2AAA-497B-B58E-4BCAB9FE455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391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B929583-7EB4-4581-B0C2-1BD679699FC1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1D951-E7C6-450C-865F-62622F31A00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988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389468"/>
            <a:ext cx="828103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1793242"/>
            <a:ext cx="4061757" cy="8788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17" indent="0">
              <a:buNone/>
              <a:defRPr sz="2100" b="1"/>
            </a:lvl2pPr>
            <a:lvl3pPr marL="960035" indent="0">
              <a:buNone/>
              <a:defRPr sz="1900" b="1"/>
            </a:lvl3pPr>
            <a:lvl4pPr marL="1440051" indent="0">
              <a:buNone/>
              <a:defRPr sz="1700" b="1"/>
            </a:lvl4pPr>
            <a:lvl5pPr marL="1920069" indent="0">
              <a:buNone/>
              <a:defRPr sz="1700" b="1"/>
            </a:lvl5pPr>
            <a:lvl6pPr marL="2400086" indent="0">
              <a:buNone/>
              <a:defRPr sz="1700" b="1"/>
            </a:lvl6pPr>
            <a:lvl7pPr marL="2880104" indent="0">
              <a:buNone/>
              <a:defRPr sz="1700" b="1"/>
            </a:lvl7pPr>
            <a:lvl8pPr marL="3360120" indent="0">
              <a:buNone/>
              <a:defRPr sz="1700" b="1"/>
            </a:lvl8pPr>
            <a:lvl9pPr marL="3840138" indent="0">
              <a:buNone/>
              <a:defRPr sz="1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2672080"/>
            <a:ext cx="4061757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9" y="1793242"/>
            <a:ext cx="4081761" cy="8788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17" indent="0">
              <a:buNone/>
              <a:defRPr sz="2100" b="1"/>
            </a:lvl2pPr>
            <a:lvl3pPr marL="960035" indent="0">
              <a:buNone/>
              <a:defRPr sz="1900" b="1"/>
            </a:lvl3pPr>
            <a:lvl4pPr marL="1440051" indent="0">
              <a:buNone/>
              <a:defRPr sz="1700" b="1"/>
            </a:lvl4pPr>
            <a:lvl5pPr marL="1920069" indent="0">
              <a:buNone/>
              <a:defRPr sz="1700" b="1"/>
            </a:lvl5pPr>
            <a:lvl6pPr marL="2400086" indent="0">
              <a:buNone/>
              <a:defRPr sz="1700" b="1"/>
            </a:lvl6pPr>
            <a:lvl7pPr marL="2880104" indent="0">
              <a:buNone/>
              <a:defRPr sz="1700" b="1"/>
            </a:lvl7pPr>
            <a:lvl8pPr marL="3360120" indent="0">
              <a:buNone/>
              <a:defRPr sz="1700" b="1"/>
            </a:lvl8pPr>
            <a:lvl9pPr marL="3840138" indent="0">
              <a:buNone/>
              <a:defRPr sz="1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9" y="2672080"/>
            <a:ext cx="4081761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2CD91C-48D8-41BE-B7AD-C5DEADC72E5B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7074F-3837-4E01-8EA4-45197A5193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440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D19427-A3AA-4A7B-BA8E-A18E25647CAC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A072-8598-4C70-9F77-6D775BE23C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828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39366BB-5015-4F49-A71F-EC3BA5A0EE21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9FC9B-C1CA-4B2C-B105-729EC548F7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438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053256"/>
            <a:ext cx="4860608" cy="5198533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700"/>
            </a:lvl1pPr>
            <a:lvl2pPr marL="480017" indent="0">
              <a:buNone/>
              <a:defRPr sz="1500"/>
            </a:lvl2pPr>
            <a:lvl3pPr marL="960035" indent="0">
              <a:buNone/>
              <a:defRPr sz="1300"/>
            </a:lvl3pPr>
            <a:lvl4pPr marL="1440051" indent="0">
              <a:buNone/>
              <a:defRPr sz="1100"/>
            </a:lvl4pPr>
            <a:lvl5pPr marL="1920069" indent="0">
              <a:buNone/>
              <a:defRPr sz="1100"/>
            </a:lvl5pPr>
            <a:lvl6pPr marL="2400086" indent="0">
              <a:buNone/>
              <a:defRPr sz="1100"/>
            </a:lvl6pPr>
            <a:lvl7pPr marL="2880104" indent="0">
              <a:buNone/>
              <a:defRPr sz="1100"/>
            </a:lvl7pPr>
            <a:lvl8pPr marL="3360120" indent="0">
              <a:buNone/>
              <a:defRPr sz="1100"/>
            </a:lvl8pPr>
            <a:lvl9pPr marL="3840138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FB276E-12E2-4720-BB6F-37603267FDE9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2D8A-7BC7-493D-A582-26B320A9A19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861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053256"/>
            <a:ext cx="4860608" cy="5198533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80017" indent="0">
              <a:buNone/>
              <a:defRPr sz="3000"/>
            </a:lvl2pPr>
            <a:lvl3pPr marL="960035" indent="0">
              <a:buNone/>
              <a:defRPr sz="2500"/>
            </a:lvl3pPr>
            <a:lvl4pPr marL="1440051" indent="0">
              <a:buNone/>
              <a:defRPr sz="2100"/>
            </a:lvl4pPr>
            <a:lvl5pPr marL="1920069" indent="0">
              <a:buNone/>
              <a:defRPr sz="2100"/>
            </a:lvl5pPr>
            <a:lvl6pPr marL="2400086" indent="0">
              <a:buNone/>
              <a:defRPr sz="2100"/>
            </a:lvl6pPr>
            <a:lvl7pPr marL="2880104" indent="0">
              <a:buNone/>
              <a:defRPr sz="2100"/>
            </a:lvl7pPr>
            <a:lvl8pPr marL="3360120" indent="0">
              <a:buNone/>
              <a:defRPr sz="2100"/>
            </a:lvl8pPr>
            <a:lvl9pPr marL="3840138" indent="0">
              <a:buNone/>
              <a:defRPr sz="21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700"/>
            </a:lvl1pPr>
            <a:lvl2pPr marL="480017" indent="0">
              <a:buNone/>
              <a:defRPr sz="1500"/>
            </a:lvl2pPr>
            <a:lvl3pPr marL="960035" indent="0">
              <a:buNone/>
              <a:defRPr sz="1300"/>
            </a:lvl3pPr>
            <a:lvl4pPr marL="1440051" indent="0">
              <a:buNone/>
              <a:defRPr sz="1100"/>
            </a:lvl4pPr>
            <a:lvl5pPr marL="1920069" indent="0">
              <a:buNone/>
              <a:defRPr sz="1100"/>
            </a:lvl5pPr>
            <a:lvl6pPr marL="2400086" indent="0">
              <a:buNone/>
              <a:defRPr sz="1100"/>
            </a:lvl6pPr>
            <a:lvl7pPr marL="2880104" indent="0">
              <a:buNone/>
              <a:defRPr sz="1100"/>
            </a:lvl7pPr>
            <a:lvl8pPr marL="3360120" indent="0">
              <a:buNone/>
              <a:defRPr sz="1100"/>
            </a:lvl8pPr>
            <a:lvl9pPr marL="3840138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213AE3-C6E8-4C5F-89DB-BD2912234519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EB289-72F8-4173-A8A7-A3E5534D3F7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481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Single Corner Snipped 6"/>
          <p:cNvSpPr/>
          <p:nvPr userDrawn="1"/>
        </p:nvSpPr>
        <p:spPr>
          <a:xfrm>
            <a:off x="307975" y="388938"/>
            <a:ext cx="8985250" cy="1414462"/>
          </a:xfrm>
          <a:prstGeom prst="snip1Rect">
            <a:avLst>
              <a:gd name="adj" fmla="val 49991"/>
            </a:avLst>
          </a:prstGeom>
          <a:solidFill>
            <a:srgbClr val="5756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defTabSz="4571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60400" y="388938"/>
            <a:ext cx="8280400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0400" y="1947863"/>
            <a:ext cx="8280400" cy="464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9763" y="6780213"/>
            <a:ext cx="3241675" cy="38893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 defTabSz="457159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213" y="6780213"/>
            <a:ext cx="2160587" cy="388937"/>
          </a:xfrm>
          <a:prstGeom prst="rect">
            <a:avLst/>
          </a:prstGeom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31F485E-1D31-47F5-9B4C-9CE6ADA5B6D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ight Triangle 7"/>
          <p:cNvSpPr/>
          <p:nvPr userDrawn="1"/>
        </p:nvSpPr>
        <p:spPr>
          <a:xfrm rot="5400000" flipV="1">
            <a:off x="8812213" y="373063"/>
            <a:ext cx="506412" cy="506412"/>
          </a:xfrm>
          <a:prstGeom prst="rtTriangle">
            <a:avLst/>
          </a:prstGeom>
          <a:solidFill>
            <a:srgbClr val="E968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defTabSz="4571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Arial Narrow" panose="020B060602020203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588125"/>
            <a:ext cx="1333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95" r:id="rId1"/>
    <p:sldLayoutId id="2147484796" r:id="rId2"/>
    <p:sldLayoutId id="2147484797" r:id="rId3"/>
    <p:sldLayoutId id="2147484798" r:id="rId4"/>
    <p:sldLayoutId id="2147484799" r:id="rId5"/>
    <p:sldLayoutId id="2147484800" r:id="rId6"/>
    <p:sldLayoutId id="2147484801" r:id="rId7"/>
    <p:sldLayoutId id="2147484802" r:id="rId8"/>
    <p:sldLayoutId id="2147484803" r:id="rId9"/>
    <p:sldLayoutId id="2147484804" r:id="rId10"/>
    <p:sldLayoutId id="2147484805" r:id="rId11"/>
  </p:sldLayoutIdLst>
  <p:txStyles>
    <p:titleStyle>
      <a:lvl1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2pPr>
      <a:lvl3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3pPr>
      <a:lvl4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4pPr>
      <a:lvl5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5pPr>
      <a:lvl6pPr marL="457200" algn="l" defTabSz="958850" rtl="0" fontAlgn="base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6pPr>
      <a:lvl7pPr marL="914400" algn="l" defTabSz="958850" rtl="0" fontAlgn="base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7pPr>
      <a:lvl8pPr marL="1371600" algn="l" defTabSz="958850" rtl="0" fontAlgn="base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8pPr>
      <a:lvl9pPr marL="1828800" algn="l" defTabSz="958850" rtl="0" fontAlgn="base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9pPr>
    </p:titleStyle>
    <p:bodyStyle>
      <a:lvl1pPr marL="239713" indent="-239713" algn="l" defTabSz="958850" rtl="0" eaLnBrk="0" fontAlgn="base" hangingPunct="0">
        <a:lnSpc>
          <a:spcPct val="90000"/>
        </a:lnSpc>
        <a:spcBef>
          <a:spcPts val="105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39713" algn="l" defTabSz="958850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98563" indent="-239713" algn="l" defTabSz="958850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575" indent="-239713" algn="l" defTabSz="958850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59000" indent="-239713" algn="l" defTabSz="958850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40095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0112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130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0146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17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0035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51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0069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86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0104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0120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0138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60400" y="388938"/>
            <a:ext cx="8280400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0400" y="1947863"/>
            <a:ext cx="8280400" cy="464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 defTabSz="457159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9CBCFD-3746-44AA-A6E3-BA6740E5EDC5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9763" y="6780213"/>
            <a:ext cx="3241675" cy="38893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 defTabSz="457159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213" y="6780213"/>
            <a:ext cx="2160587" cy="388937"/>
          </a:xfrm>
          <a:prstGeom prst="rect">
            <a:avLst/>
          </a:prstGeom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B0EF630-B1BC-4CB7-96A7-FC984CE128E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4" r:id="rId1"/>
    <p:sldLayoutId id="2147484785" r:id="rId2"/>
    <p:sldLayoutId id="2147484786" r:id="rId3"/>
    <p:sldLayoutId id="2147484787" r:id="rId4"/>
    <p:sldLayoutId id="2147484788" r:id="rId5"/>
    <p:sldLayoutId id="2147484789" r:id="rId6"/>
    <p:sldLayoutId id="2147484790" r:id="rId7"/>
    <p:sldLayoutId id="2147484791" r:id="rId8"/>
    <p:sldLayoutId id="2147484792" r:id="rId9"/>
    <p:sldLayoutId id="2147484793" r:id="rId10"/>
    <p:sldLayoutId id="2147484794" r:id="rId11"/>
  </p:sldLayoutIdLst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7013" indent="-227013" algn="l" defTabSz="9128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376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6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4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6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4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.state.gov/content/dam/visas/Diversity-Visa/DV-Instructions-Translations/dv-2025-instructions-translations/DV-2025_Instructions-faqs.pdf" TargetMode="External"/><Relationship Id="rId2" Type="http://schemas.openxmlformats.org/officeDocument/2006/relationships/hyperlink" Target="https://travel.state.gov/content/travel/en/us-visas/immigrate/diversity-visa-program-%20entry/diversity-visa-instruction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prappas@krc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krcl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ravel.state.gov/content/travel/en/us-visas/visa-information-resources/wait-time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ctrTitle"/>
          </p:nvPr>
        </p:nvSpPr>
        <p:spPr>
          <a:xfrm>
            <a:off x="1319213" y="2787650"/>
            <a:ext cx="7450137" cy="3932238"/>
          </a:xfrm>
        </p:spPr>
        <p:txBody>
          <a:bodyPr/>
          <a:lstStyle/>
          <a:p>
            <a:pPr eaLnBrk="1" hangingPunct="1">
              <a:defRPr/>
            </a:pP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r>
              <a:rPr lang="en-US" altLang="en-US" sz="3600" b="1" dirty="0">
                <a:solidFill>
                  <a:srgbClr val="E9685D"/>
                </a:solidFill>
                <a:latin typeface="+mn-lt"/>
              </a:rPr>
              <a:t>Initial Legal Considerations When Establishing a Business in Texas</a:t>
            </a:r>
            <a:br>
              <a:rPr lang="en-US" altLang="en-US" sz="4400" b="1" dirty="0">
                <a:solidFill>
                  <a:srgbClr val="E9685D"/>
                </a:solidFill>
                <a:latin typeface="+mn-lt"/>
              </a:rPr>
            </a:br>
            <a:r>
              <a:rPr lang="en-US" altLang="en-US" sz="2800" b="1" dirty="0">
                <a:solidFill>
                  <a:srgbClr val="E9685D"/>
                </a:solidFill>
                <a:latin typeface="+mn-lt"/>
              </a:rPr>
              <a:t>Presentation to DEÏK / TA</a:t>
            </a:r>
            <a:r>
              <a:rPr lang="en-US" altLang="en-US" sz="2800" b="1" dirty="0">
                <a:solidFill>
                  <a:srgbClr val="E9685D"/>
                </a:solidFill>
              </a:rPr>
              <a:t>Ï</a:t>
            </a:r>
            <a:r>
              <a:rPr lang="en-US" altLang="en-US" sz="2800" b="1" dirty="0">
                <a:solidFill>
                  <a:srgbClr val="E9685D"/>
                </a:solidFill>
                <a:latin typeface="+mn-lt"/>
              </a:rPr>
              <a:t>K</a:t>
            </a:r>
            <a:br>
              <a:rPr lang="en-US" altLang="en-US" sz="2800" b="1" dirty="0">
                <a:solidFill>
                  <a:srgbClr val="E9685D"/>
                </a:solidFill>
                <a:latin typeface="+mn-lt"/>
              </a:rPr>
            </a:br>
            <a:br>
              <a:rPr lang="en-US" altLang="en-US" sz="2800" b="1" dirty="0">
                <a:solidFill>
                  <a:srgbClr val="E9685D"/>
                </a:solidFill>
                <a:latin typeface="+mn-lt"/>
              </a:rPr>
            </a:br>
            <a:r>
              <a:rPr lang="en-US" altLang="en-US" sz="2800" b="1" dirty="0">
                <a:solidFill>
                  <a:srgbClr val="E9685D"/>
                </a:solidFill>
                <a:latin typeface="+mn-lt"/>
              </a:rPr>
              <a:t>Istanbul, </a:t>
            </a:r>
            <a:r>
              <a:rPr lang="en-US" altLang="en-US" sz="2800" b="1" dirty="0" err="1">
                <a:solidFill>
                  <a:srgbClr val="E9685D"/>
                </a:solidFill>
                <a:latin typeface="+mn-lt"/>
              </a:rPr>
              <a:t>Türkiye</a:t>
            </a:r>
            <a:br>
              <a:rPr lang="en-US" altLang="en-US" sz="2800" b="1" dirty="0">
                <a:solidFill>
                  <a:srgbClr val="FF0000"/>
                </a:solidFill>
                <a:latin typeface="+mn-lt"/>
              </a:rPr>
            </a:br>
            <a:br>
              <a:rPr lang="en-US" altLang="en-US" sz="1600" b="1" dirty="0">
                <a:latin typeface="+mn-lt"/>
              </a:rPr>
            </a:b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James Prappas</a:t>
            </a:r>
            <a:br>
              <a:rPr lang="en-US" altLang="en-US" sz="2400" b="1" dirty="0">
                <a:latin typeface="+mn-lt"/>
              </a:rPr>
            </a:br>
            <a:r>
              <a:rPr lang="en-US" altLang="en-US" sz="2400" b="1" dirty="0">
                <a:latin typeface="+mn-lt"/>
              </a:rPr>
              <a:t>5 October 2023</a:t>
            </a:r>
            <a:endParaRPr lang="en-US" altLang="en-US" sz="18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1638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36563"/>
            <a:ext cx="6127750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19213" y="2435225"/>
            <a:ext cx="7392987" cy="10953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Immigration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803400"/>
            <a:ext cx="8280400" cy="388626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Diversity Visa Lottery</a:t>
            </a:r>
            <a:endParaRPr lang="en-US" b="1" dirty="0"/>
          </a:p>
          <a:p>
            <a:r>
              <a:rPr lang="en-US" sz="2000" dirty="0"/>
              <a:t>See</a:t>
            </a:r>
            <a:r>
              <a:rPr lang="en-US" sz="2800" dirty="0"/>
              <a:t> </a:t>
            </a:r>
            <a:r>
              <a:rPr lang="en-US" sz="1000" dirty="0">
                <a:hlinkClick r:id="rId2"/>
              </a:rPr>
              <a:t>https://travel.state.gov/content/travel/en/us-visas/immigrate/diversity-visa-program- entry/diversity-visa-instructions.html</a:t>
            </a:r>
            <a:r>
              <a:rPr lang="en-US" sz="1000" dirty="0"/>
              <a:t>  </a:t>
            </a:r>
            <a:r>
              <a:rPr lang="en-US" sz="2000" dirty="0"/>
              <a:t>which states in part as follows - </a:t>
            </a:r>
            <a:r>
              <a:rPr lang="en-US" sz="2000" b="1" dirty="0"/>
              <a:t>DV-2025 Program: Online Registration</a:t>
            </a:r>
          </a:p>
          <a:p>
            <a:pPr algn="just"/>
            <a:r>
              <a:rPr lang="en-US" sz="2000" dirty="0"/>
              <a:t>DV-2025 Program: The online registration period for the DV-2025 Program begins on Wednesday, October 4, 2023, at 12:00 noon, Eastern Daylight Time (EDT) (GMT-4) and concludes on Tuesday, November 7, 2023, at 12:00 noon, Eastern Standard Time (EST) (GMT-5).  Submission of more than one entry for a person during the registration period will disqualify all entries for that person. </a:t>
            </a:r>
          </a:p>
          <a:p>
            <a:r>
              <a:rPr lang="en-US" sz="2000" dirty="0"/>
              <a:t>See also </a:t>
            </a:r>
            <a:r>
              <a:rPr lang="en-US" sz="1200" dirty="0">
                <a:hlinkClick r:id="rId3"/>
              </a:rPr>
              <a:t>https://travel.state.gov/content/dam/visas/Diversity-Visa/DV-Instructions-Translations/dv-2025-instructions-translations/DV-2025_Instructions-faqs.pdf</a:t>
            </a:r>
            <a:r>
              <a:rPr lang="en-US" sz="1200" dirty="0"/>
              <a:t> </a:t>
            </a:r>
          </a:p>
          <a:p>
            <a:pPr algn="just"/>
            <a:r>
              <a:rPr lang="en-US" sz="2000" dirty="0"/>
              <a:t>Note there are many considerations related to applying for lawful permanent residence aka green card including but not limited U.S. and international estate planning and tax issues.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46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of Trusted Advisors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Planning is vital for success</a:t>
            </a:r>
          </a:p>
          <a:p>
            <a:r>
              <a:rPr lang="en-US" dirty="0"/>
              <a:t>Keys to success - Legal, Accounting/CPA and financial advisors - banker and insurance</a:t>
            </a:r>
          </a:p>
          <a:p>
            <a:r>
              <a:rPr lang="en-US" dirty="0"/>
              <a:t>Identify your customers and the market</a:t>
            </a:r>
          </a:p>
          <a:p>
            <a:r>
              <a:rPr lang="en-US" dirty="0"/>
              <a:t>Sufficient capital for start up operations</a:t>
            </a:r>
          </a:p>
        </p:txBody>
      </p:sp>
    </p:spTree>
    <p:extLst>
      <p:ext uri="{BB962C8B-B14F-4D97-AF65-F5344CB8AC3E}">
        <p14:creationId xmlns:p14="http://schemas.microsoft.com/office/powerpoint/2010/main" val="3726839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0363" y="1879600"/>
            <a:ext cx="8950325" cy="4262438"/>
          </a:xfrm>
        </p:spPr>
      </p:pic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1238" y="2589213"/>
            <a:ext cx="5084762" cy="13811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s-MX" altLang="en-US" sz="7600" b="1" dirty="0">
                <a:solidFill>
                  <a:srgbClr val="E9685D"/>
                </a:solidFill>
              </a:rPr>
              <a:t>Questions?</a:t>
            </a:r>
            <a:endParaRPr lang="es-MX" altLang="en-US" sz="7600" dirty="0">
              <a:solidFill>
                <a:srgbClr val="E9685D"/>
              </a:solidFill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638" y="3683000"/>
            <a:ext cx="8280400" cy="2795588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None/>
              <a:defRPr/>
            </a:pPr>
            <a:endParaRPr lang="es-MX" sz="2100" b="1" dirty="0"/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br>
              <a:rPr lang="es-MX" sz="3000" b="1" dirty="0"/>
            </a:br>
            <a:r>
              <a:rPr lang="es-MX" sz="3000" b="1" dirty="0"/>
              <a:t>James Prappas</a:t>
            </a:r>
            <a:endParaRPr lang="es-MX" sz="2600" b="1" dirty="0"/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3000" b="1" dirty="0">
                <a:solidFill>
                  <a:srgbClr val="E9685D"/>
                </a:solidFill>
              </a:rPr>
              <a:t>Kane Russell Coleman Logan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200" b="1" dirty="0"/>
              <a:t>5151 San Felipe Street, Suite 800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200" b="1" dirty="0"/>
              <a:t>Houston, Texas 77056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200" b="1" dirty="0"/>
              <a:t>Office (713)425-7431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200" b="1" dirty="0" err="1"/>
              <a:t>Cell</a:t>
            </a:r>
            <a:r>
              <a:rPr lang="es-MX" sz="2200" b="1" dirty="0"/>
              <a:t> (713) 504- 9018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400" b="1" dirty="0">
                <a:solidFill>
                  <a:srgbClr val="E9685D"/>
                </a:solidFill>
                <a:hlinkClick r:id="rId3"/>
              </a:rPr>
              <a:t>Jprappas@krcl.com</a:t>
            </a:r>
            <a:endParaRPr lang="es-MX" sz="2400" b="1" dirty="0">
              <a:solidFill>
                <a:srgbClr val="E9685D"/>
              </a:solidFill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400" b="1" dirty="0">
                <a:hlinkClick r:id="rId4"/>
              </a:rPr>
              <a:t>www.krcl.com</a:t>
            </a:r>
            <a:r>
              <a:rPr lang="es-MX" sz="2400" b="1" dirty="0"/>
              <a:t>  </a:t>
            </a:r>
          </a:p>
          <a:p>
            <a:pPr>
              <a:lnSpc>
                <a:spcPct val="70000"/>
              </a:lnSpc>
              <a:buFont typeface="Arial" charset="0"/>
              <a:buNone/>
              <a:defRPr/>
            </a:pPr>
            <a:endParaRPr lang="es-MX" b="1" dirty="0"/>
          </a:p>
          <a:p>
            <a:pPr>
              <a:buFont typeface="Arial" charset="0"/>
              <a:buNone/>
              <a:defRPr/>
            </a:pPr>
            <a:endParaRPr lang="es-MX" dirty="0"/>
          </a:p>
        </p:txBody>
      </p:sp>
      <p:sp>
        <p:nvSpPr>
          <p:cNvPr id="2" name="Rectangle 1"/>
          <p:cNvSpPr/>
          <p:nvPr/>
        </p:nvSpPr>
        <p:spPr>
          <a:xfrm>
            <a:off x="2073275" y="2047875"/>
            <a:ext cx="5254625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7200" b="1" dirty="0">
                <a:solidFill>
                  <a:schemeClr val="tx1"/>
                </a:solidFill>
              </a:rPr>
              <a:t>Thank you!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6000" b="1" dirty="0">
                <a:latin typeface="+mn-lt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574675" y="2163763"/>
            <a:ext cx="8443913" cy="4146550"/>
          </a:xfrm>
        </p:spPr>
        <p:txBody>
          <a:bodyPr/>
          <a:lstStyle/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Choice of Entity/Tax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Employment Issues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Intellectual Property 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Real Estate (Lease or Purchase)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U.S. Immigration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Team of Trusted Advisors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en-US" altLang="en-US" sz="4000" b="1" dirty="0">
              <a:solidFill>
                <a:srgbClr val="E9685D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endParaRPr lang="en-US" altLang="en-US" sz="4000" b="1" dirty="0">
              <a:solidFill>
                <a:srgbClr val="E9685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800" b="1" dirty="0"/>
              <a:t>Choice of Entity/Tax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531018" y="1803400"/>
            <a:ext cx="8539163" cy="4070350"/>
          </a:xfrm>
        </p:spPr>
        <p:txBody>
          <a:bodyPr/>
          <a:lstStyle/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000" b="1" dirty="0">
                <a:solidFill>
                  <a:srgbClr val="E9685D"/>
                </a:solidFill>
              </a:rPr>
              <a:t>Selecting a Business Structure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800" b="1" dirty="0"/>
              <a:t>The Limited Liability Company </a:t>
            </a:r>
            <a:r>
              <a:rPr lang="en-US" altLang="en-US" sz="1200" b="1" dirty="0"/>
              <a:t>– the most common business entity type for most businesses.</a:t>
            </a:r>
          </a:p>
          <a:p>
            <a:pPr marL="1420813" lvl="2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400" b="1" dirty="0"/>
              <a:t>Default choice unless there is a unique circumstance to which another entity would be more beneficial</a:t>
            </a:r>
          </a:p>
          <a:p>
            <a:pPr marL="1420813" lvl="2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400" b="1" dirty="0"/>
              <a:t>Why?</a:t>
            </a:r>
          </a:p>
          <a:p>
            <a:pPr marL="1901825" lvl="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200" b="1" dirty="0"/>
              <a:t>Robust protections for the members of the LLC </a:t>
            </a:r>
          </a:p>
          <a:p>
            <a:pPr marL="1901825" lvl="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200" b="1" dirty="0"/>
              <a:t>Flexibility in management</a:t>
            </a:r>
          </a:p>
          <a:p>
            <a:pPr marL="1901825" lvl="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200" b="1" dirty="0"/>
              <a:t>Members may enjoy the pass-through tax treatment afforded to partners in a partnership</a:t>
            </a:r>
          </a:p>
          <a:p>
            <a:pPr marL="1901825" lvl="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200" b="1" dirty="0"/>
              <a:t>LLC can achieve both structural flexibility and favorable tax treatment</a:t>
            </a:r>
          </a:p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000" b="1" dirty="0">
                <a:solidFill>
                  <a:srgbClr val="E9685D"/>
                </a:solidFill>
              </a:rPr>
              <a:t>Filing with the Secretary of State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800" b="1" dirty="0"/>
              <a:t>Filing fees to form an entity are flat rated.</a:t>
            </a:r>
          </a:p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000" b="1" dirty="0">
                <a:solidFill>
                  <a:srgbClr val="E9685D"/>
                </a:solidFill>
              </a:rPr>
              <a:t>Non-U.S. Entities and Non-Texas Entities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800" b="1" dirty="0"/>
              <a:t>Non-U.S. corporations, LLCs, LPs and financial institutions must register with the secretary of state before transacting business in Texas. </a:t>
            </a:r>
          </a:p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000" b="1" dirty="0">
                <a:solidFill>
                  <a:srgbClr val="E9685D"/>
                </a:solidFill>
              </a:rPr>
              <a:t>Licenses or Permits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800" b="1" dirty="0"/>
              <a:t>Employment Issues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577850" y="2384425"/>
            <a:ext cx="8443913" cy="3543300"/>
          </a:xfrm>
        </p:spPr>
        <p:txBody>
          <a:bodyPr/>
          <a:lstStyle/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Engaging Workers in the U.S. and Texas</a:t>
            </a:r>
          </a:p>
          <a:p>
            <a:pPr marL="979488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800" dirty="0"/>
              <a:t>Independent Contractors vs. Employee</a:t>
            </a:r>
          </a:p>
          <a:p>
            <a:pPr marL="979488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800" dirty="0"/>
              <a:t>Protecting Proprietary Information and Business Relationships.</a:t>
            </a:r>
          </a:p>
          <a:p>
            <a:pPr marL="1458913" lvl="1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300" dirty="0"/>
              <a:t>Non-Disclosure – protect confidential data</a:t>
            </a:r>
          </a:p>
          <a:p>
            <a:pPr marL="1458913" lvl="1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300" dirty="0"/>
              <a:t>Non-Solicitation–protect relationships</a:t>
            </a:r>
          </a:p>
          <a:p>
            <a:pPr marL="1458913" lvl="1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300" dirty="0"/>
              <a:t>Non-Competition–protect goodwill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Intellectual Property (IP)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574675" y="1866900"/>
            <a:ext cx="8443913" cy="4624388"/>
          </a:xfrm>
        </p:spPr>
        <p:txBody>
          <a:bodyPr/>
          <a:lstStyle/>
          <a:p>
            <a:pPr marL="461963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Soft IP</a:t>
            </a:r>
          </a:p>
          <a:p>
            <a:pPr marL="941388" lvl="1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>
                <a:solidFill>
                  <a:srgbClr val="E9685D"/>
                </a:solidFill>
              </a:rPr>
              <a:t>Trademark Registration through the USPTO</a:t>
            </a:r>
          </a:p>
          <a:p>
            <a:pPr marL="1420813" lvl="2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900" b="1" dirty="0"/>
              <a:t>Trademarks protect a company's product or services; however, it is not formally "on the books" unless it is a registered trademark filed with the US Patent and Trademark Office (USPTO).</a:t>
            </a:r>
          </a:p>
          <a:p>
            <a:pPr marL="941388" lvl="1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>
                <a:solidFill>
                  <a:srgbClr val="E9685D"/>
                </a:solidFill>
              </a:rPr>
              <a:t>Copyright Protection</a:t>
            </a:r>
          </a:p>
          <a:p>
            <a:pPr marL="1420813" lvl="2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900" b="1" dirty="0"/>
              <a:t>Copyrights are most often used to protect creative works such as writing, music, or photographs.</a:t>
            </a:r>
          </a:p>
          <a:p>
            <a:pPr marL="461963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Hard IP</a:t>
            </a:r>
          </a:p>
          <a:p>
            <a:pPr marL="941388" lvl="1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>
                <a:solidFill>
                  <a:srgbClr val="E9685D"/>
                </a:solidFill>
              </a:rPr>
              <a:t>Filing Patents with the USPTO</a:t>
            </a:r>
          </a:p>
          <a:p>
            <a:pPr marL="1420813" lvl="2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900" b="1" dirty="0"/>
              <a:t>Patents protects innovation.</a:t>
            </a:r>
          </a:p>
          <a:p>
            <a:pPr marL="941388" lvl="1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endParaRPr lang="en-US" altLang="en-US" sz="2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400" b="1" dirty="0"/>
              <a:t>Real Estate (Lease or Purchase)</a:t>
            </a:r>
            <a:endParaRPr lang="en-US" altLang="en-US" dirty="0"/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96888" y="2241550"/>
            <a:ext cx="8443912" cy="3795713"/>
          </a:xfrm>
        </p:spPr>
        <p:txBody>
          <a:bodyPr/>
          <a:lstStyle/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Leases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Review the lease for unfavorable terms for the tenant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Hidden Fees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Entitlements or Zoning(authorized uses of the property)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Events of Default 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Assignment and Subletting </a:t>
            </a:r>
          </a:p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Purchase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Entitlements (authorized uses of the property)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Due Diligence 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Lending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Immigration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Pre Set-Up Considerations</a:t>
            </a:r>
          </a:p>
          <a:p>
            <a:r>
              <a:rPr lang="en-US" dirty="0"/>
              <a:t>Use Visa Waiver – 90 days or B-1 visa to prepare a business plan before establishing the U.S. entity. </a:t>
            </a:r>
          </a:p>
          <a:p>
            <a:r>
              <a:rPr lang="en-US" dirty="0"/>
              <a:t>Visitor for business does not allow </a:t>
            </a:r>
            <a:r>
              <a:rPr lang="en-US" i="1" dirty="0"/>
              <a:t>productive employment</a:t>
            </a:r>
            <a:r>
              <a:rPr lang="en-US" dirty="0"/>
              <a:t>.  E.g. the duck. If it looks like a duck, quacks like a duck, it’s a duck.  Same for “work.”</a:t>
            </a:r>
          </a:p>
          <a:p>
            <a:r>
              <a:rPr lang="en-US" dirty="0"/>
              <a:t>B-1 visa allows time to understand the U.S. market and develop a realistic plan for success. </a:t>
            </a:r>
          </a:p>
        </p:txBody>
      </p:sp>
    </p:spTree>
    <p:extLst>
      <p:ext uri="{BB962C8B-B14F-4D97-AF65-F5344CB8AC3E}">
        <p14:creationId xmlns:p14="http://schemas.microsoft.com/office/powerpoint/2010/main" val="1346777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Immigration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Temporary Visa Options include</a:t>
            </a:r>
            <a:endParaRPr lang="en-US" b="1" dirty="0"/>
          </a:p>
          <a:p>
            <a:r>
              <a:rPr lang="en-US" dirty="0"/>
              <a:t>E-1 Treaty Trader</a:t>
            </a:r>
          </a:p>
          <a:p>
            <a:r>
              <a:rPr lang="en-US" dirty="0"/>
              <a:t>E-2 Treaty Investor</a:t>
            </a:r>
          </a:p>
          <a:p>
            <a:r>
              <a:rPr lang="en-US" dirty="0"/>
              <a:t>L-1A Intracompany transferee – L-1A manager or Executive &amp; L-1B specialized knowledge</a:t>
            </a:r>
          </a:p>
          <a:p>
            <a:r>
              <a:rPr lang="en-US" dirty="0"/>
              <a:t>Also consider spouse issues and remember passport validity</a:t>
            </a:r>
          </a:p>
        </p:txBody>
      </p:sp>
    </p:spTree>
    <p:extLst>
      <p:ext uri="{BB962C8B-B14F-4D97-AF65-F5344CB8AC3E}">
        <p14:creationId xmlns:p14="http://schemas.microsoft.com/office/powerpoint/2010/main" val="352501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Immigration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947864"/>
            <a:ext cx="8280400" cy="375747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Timing</a:t>
            </a:r>
            <a:endParaRPr lang="en-US" b="1" dirty="0"/>
          </a:p>
          <a:p>
            <a:r>
              <a:rPr lang="en-US" sz="1800" dirty="0"/>
              <a:t>See Istanbul see </a:t>
            </a:r>
            <a:r>
              <a:rPr lang="en-US" sz="1200" dirty="0"/>
              <a:t>- </a:t>
            </a:r>
            <a:r>
              <a:rPr lang="en-US" sz="1200" u="sng" dirty="0">
                <a:hlinkClick r:id="rId2"/>
              </a:rPr>
              <a:t>https://travel.state.gov/content/travel/en/us-visas/visa-information-resources/wait-times.html</a:t>
            </a:r>
            <a:endParaRPr lang="en-US" sz="1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As of Oct. 2, 2023, the E visa processing time for the U.S. Consulate Istanbul, the reported time is </a:t>
            </a:r>
            <a:r>
              <a:rPr lang="en-US" sz="2000" i="1" dirty="0"/>
              <a:t>July 2025. </a:t>
            </a:r>
            <a:r>
              <a:rPr lang="en-US" sz="2000" dirty="0"/>
              <a:t>There may be an opportunity to ask for an expedite.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0310" y="3193963"/>
            <a:ext cx="8203842" cy="251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969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3695</TotalTime>
  <Words>841</Words>
  <Application>Microsoft Office PowerPoint</Application>
  <PresentationFormat>Custom</PresentationFormat>
  <Paragraphs>98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Wingdings</vt:lpstr>
      <vt:lpstr>Office Theme</vt:lpstr>
      <vt:lpstr>Custom Design</vt:lpstr>
      <vt:lpstr>                              Initial Legal Considerations When Establishing a Business in Texas Presentation to DEÏK / TAÏK  Istanbul, Türkiye  James Prappas 5 October 2023</vt:lpstr>
      <vt:lpstr>Overview</vt:lpstr>
      <vt:lpstr>Choice of Entity/Tax</vt:lpstr>
      <vt:lpstr>Employment Issues</vt:lpstr>
      <vt:lpstr>Intellectual Property (IP)</vt:lpstr>
      <vt:lpstr>Real Estate (Lease or Purchase)</vt:lpstr>
      <vt:lpstr>U.S. Immigration</vt:lpstr>
      <vt:lpstr>U.S. Immigration (continued)</vt:lpstr>
      <vt:lpstr>U.S. Immigration (continued)</vt:lpstr>
      <vt:lpstr>U.S. Immigration (continued)</vt:lpstr>
      <vt:lpstr>Team of Trusted Advisors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Sheley</dc:creator>
  <cp:lastModifiedBy>Christine Harris</cp:lastModifiedBy>
  <cp:revision>199</cp:revision>
  <cp:lastPrinted>2023-02-01T21:25:31Z</cp:lastPrinted>
  <dcterms:created xsi:type="dcterms:W3CDTF">2016-12-30T18:10:28Z</dcterms:created>
  <dcterms:modified xsi:type="dcterms:W3CDTF">2023-11-08T17:04:37Z</dcterms:modified>
</cp:coreProperties>
</file>